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1"/>
  </p:notesMasterIdLst>
  <p:handoutMasterIdLst>
    <p:handoutMasterId r:id="rId22"/>
  </p:handoutMasterIdLst>
  <p:sldIdLst>
    <p:sldId id="268"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55" autoAdjust="0"/>
  </p:normalViewPr>
  <p:slideViewPr>
    <p:cSldViewPr snapToGrid="0">
      <p:cViewPr varScale="1">
        <p:scale>
          <a:sx n="59" d="100"/>
          <a:sy n="59" d="100"/>
        </p:scale>
        <p:origin x="136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DDF7ED1-638F-45F5-A037-468D1D86A499}" type="datetimeFigureOut">
              <a:rPr kumimoji="1" lang="ja-JP" altLang="en-US" smtClean="0"/>
              <a:t>2025/6/4</a:t>
            </a:fld>
            <a:endParaRPr kumimoji="1" lang="ja-JP" altLang="en-US"/>
          </a:p>
        </p:txBody>
      </p:sp>
      <p:sp>
        <p:nvSpPr>
          <p:cNvPr id="4" name="フッター プレースホルダー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9ED3B55-8DF1-49E3-9EA7-06C0D4FE7D26}" type="slidenum">
              <a:rPr kumimoji="1" lang="ja-JP" altLang="en-US" smtClean="0"/>
              <a:t>‹#›</a:t>
            </a:fld>
            <a:endParaRPr kumimoji="1" lang="ja-JP" altLang="en-US"/>
          </a:p>
        </p:txBody>
      </p:sp>
    </p:spTree>
    <p:extLst>
      <p:ext uri="{BB962C8B-B14F-4D97-AF65-F5344CB8AC3E}">
        <p14:creationId xmlns:p14="http://schemas.microsoft.com/office/powerpoint/2010/main" val="211758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BE84787-684C-4298-A345-E0B648403657}" type="datetimeFigureOut">
              <a:rPr kumimoji="1" lang="ja-JP" altLang="en-US" smtClean="0"/>
              <a:t>2025/6/4</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2082D76-31EB-49F5-A54F-96BB04BD1588}" type="slidenum">
              <a:rPr kumimoji="1" lang="ja-JP" altLang="en-US" smtClean="0"/>
              <a:t>‹#›</a:t>
            </a:fld>
            <a:endParaRPr kumimoji="1" lang="ja-JP" altLang="en-US"/>
          </a:p>
        </p:txBody>
      </p:sp>
    </p:spTree>
    <p:extLst>
      <p:ext uri="{BB962C8B-B14F-4D97-AF65-F5344CB8AC3E}">
        <p14:creationId xmlns:p14="http://schemas.microsoft.com/office/powerpoint/2010/main" val="36291066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082D76-31EB-49F5-A54F-96BB04BD1588}" type="slidenum">
              <a:rPr kumimoji="1" lang="ja-JP" altLang="en-US" smtClean="0"/>
              <a:t>9</a:t>
            </a:fld>
            <a:endParaRPr kumimoji="1" lang="ja-JP" altLang="en-US"/>
          </a:p>
        </p:txBody>
      </p:sp>
    </p:spTree>
    <p:extLst>
      <p:ext uri="{BB962C8B-B14F-4D97-AF65-F5344CB8AC3E}">
        <p14:creationId xmlns:p14="http://schemas.microsoft.com/office/powerpoint/2010/main" val="1249555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082D76-31EB-49F5-A54F-96BB04BD1588}" type="slidenum">
              <a:rPr kumimoji="1" lang="ja-JP" altLang="en-US" smtClean="0"/>
              <a:t>18</a:t>
            </a:fld>
            <a:endParaRPr kumimoji="1" lang="ja-JP" altLang="en-US"/>
          </a:p>
        </p:txBody>
      </p:sp>
    </p:spTree>
    <p:extLst>
      <p:ext uri="{BB962C8B-B14F-4D97-AF65-F5344CB8AC3E}">
        <p14:creationId xmlns:p14="http://schemas.microsoft.com/office/powerpoint/2010/main" val="3900220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082D76-31EB-49F5-A54F-96BB04BD1588}" type="slidenum">
              <a:rPr kumimoji="1" lang="ja-JP" altLang="en-US" smtClean="0"/>
              <a:t>19</a:t>
            </a:fld>
            <a:endParaRPr kumimoji="1" lang="ja-JP" altLang="en-US"/>
          </a:p>
        </p:txBody>
      </p:sp>
    </p:spTree>
    <p:extLst>
      <p:ext uri="{BB962C8B-B14F-4D97-AF65-F5344CB8AC3E}">
        <p14:creationId xmlns:p14="http://schemas.microsoft.com/office/powerpoint/2010/main" val="1914906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082D76-31EB-49F5-A54F-96BB04BD1588}" type="slidenum">
              <a:rPr kumimoji="1" lang="ja-JP" altLang="en-US" smtClean="0"/>
              <a:t>10</a:t>
            </a:fld>
            <a:endParaRPr kumimoji="1" lang="ja-JP" altLang="en-US"/>
          </a:p>
        </p:txBody>
      </p:sp>
    </p:spTree>
    <p:extLst>
      <p:ext uri="{BB962C8B-B14F-4D97-AF65-F5344CB8AC3E}">
        <p14:creationId xmlns:p14="http://schemas.microsoft.com/office/powerpoint/2010/main" val="319989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082D76-31EB-49F5-A54F-96BB04BD1588}" type="slidenum">
              <a:rPr kumimoji="1" lang="ja-JP" altLang="en-US" smtClean="0"/>
              <a:t>11</a:t>
            </a:fld>
            <a:endParaRPr kumimoji="1" lang="ja-JP" altLang="en-US"/>
          </a:p>
        </p:txBody>
      </p:sp>
    </p:spTree>
    <p:extLst>
      <p:ext uri="{BB962C8B-B14F-4D97-AF65-F5344CB8AC3E}">
        <p14:creationId xmlns:p14="http://schemas.microsoft.com/office/powerpoint/2010/main" val="3401843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082D76-31EB-49F5-A54F-96BB04BD1588}" type="slidenum">
              <a:rPr kumimoji="1" lang="ja-JP" altLang="en-US" smtClean="0"/>
              <a:t>12</a:t>
            </a:fld>
            <a:endParaRPr kumimoji="1" lang="ja-JP" altLang="en-US"/>
          </a:p>
        </p:txBody>
      </p:sp>
    </p:spTree>
    <p:extLst>
      <p:ext uri="{BB962C8B-B14F-4D97-AF65-F5344CB8AC3E}">
        <p14:creationId xmlns:p14="http://schemas.microsoft.com/office/powerpoint/2010/main" val="2488268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082D76-31EB-49F5-A54F-96BB04BD1588}" type="slidenum">
              <a:rPr kumimoji="1" lang="ja-JP" altLang="en-US" smtClean="0"/>
              <a:t>13</a:t>
            </a:fld>
            <a:endParaRPr kumimoji="1" lang="ja-JP" altLang="en-US"/>
          </a:p>
        </p:txBody>
      </p:sp>
    </p:spTree>
    <p:extLst>
      <p:ext uri="{BB962C8B-B14F-4D97-AF65-F5344CB8AC3E}">
        <p14:creationId xmlns:p14="http://schemas.microsoft.com/office/powerpoint/2010/main" val="303539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082D76-31EB-49F5-A54F-96BB04BD1588}" type="slidenum">
              <a:rPr kumimoji="1" lang="ja-JP" altLang="en-US" smtClean="0"/>
              <a:t>14</a:t>
            </a:fld>
            <a:endParaRPr kumimoji="1" lang="ja-JP" altLang="en-US"/>
          </a:p>
        </p:txBody>
      </p:sp>
    </p:spTree>
    <p:extLst>
      <p:ext uri="{BB962C8B-B14F-4D97-AF65-F5344CB8AC3E}">
        <p14:creationId xmlns:p14="http://schemas.microsoft.com/office/powerpoint/2010/main" val="717459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082D76-31EB-49F5-A54F-96BB04BD1588}" type="slidenum">
              <a:rPr kumimoji="1" lang="ja-JP" altLang="en-US" smtClean="0"/>
              <a:t>15</a:t>
            </a:fld>
            <a:endParaRPr kumimoji="1" lang="ja-JP" altLang="en-US"/>
          </a:p>
        </p:txBody>
      </p:sp>
    </p:spTree>
    <p:extLst>
      <p:ext uri="{BB962C8B-B14F-4D97-AF65-F5344CB8AC3E}">
        <p14:creationId xmlns:p14="http://schemas.microsoft.com/office/powerpoint/2010/main" val="181976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082D76-31EB-49F5-A54F-96BB04BD1588}" type="slidenum">
              <a:rPr kumimoji="1" lang="ja-JP" altLang="en-US" smtClean="0"/>
              <a:t>16</a:t>
            </a:fld>
            <a:endParaRPr kumimoji="1" lang="ja-JP" altLang="en-US"/>
          </a:p>
        </p:txBody>
      </p:sp>
    </p:spTree>
    <p:extLst>
      <p:ext uri="{BB962C8B-B14F-4D97-AF65-F5344CB8AC3E}">
        <p14:creationId xmlns:p14="http://schemas.microsoft.com/office/powerpoint/2010/main" val="3183079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082D76-31EB-49F5-A54F-96BB04BD1588}" type="slidenum">
              <a:rPr kumimoji="1" lang="ja-JP" altLang="en-US" smtClean="0"/>
              <a:t>17</a:t>
            </a:fld>
            <a:endParaRPr kumimoji="1" lang="ja-JP" altLang="en-US"/>
          </a:p>
        </p:txBody>
      </p:sp>
    </p:spTree>
    <p:extLst>
      <p:ext uri="{BB962C8B-B14F-4D97-AF65-F5344CB8AC3E}">
        <p14:creationId xmlns:p14="http://schemas.microsoft.com/office/powerpoint/2010/main" val="8561699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3" y="1391303"/>
            <a:ext cx="9911535" cy="2158719"/>
          </a:xfrm>
          <a:prstGeom prst="rect">
            <a:avLst/>
          </a:prstGeom>
        </p:spPr>
      </p:pic>
      <p:sp>
        <p:nvSpPr>
          <p:cNvPr id="2" name="Title 1"/>
          <p:cNvSpPr>
            <a:spLocks noGrp="1"/>
          </p:cNvSpPr>
          <p:nvPr>
            <p:ph type="ctrTitle"/>
          </p:nvPr>
        </p:nvSpPr>
        <p:spPr>
          <a:xfrm>
            <a:off x="742950" y="1122363"/>
            <a:ext cx="8420100" cy="2387600"/>
          </a:xfrm>
        </p:spPr>
        <p:txBody>
          <a:bodyPr anchor="b">
            <a:normAutofit/>
          </a:bodyPr>
          <a:lstStyle>
            <a:lvl1pPr algn="ctr">
              <a:defRPr sz="36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010303"/>
          </a:xfrm>
        </p:spPr>
        <p:txBody>
          <a:bodyPr>
            <a:norm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6" name="Slide Number Placeholder 5"/>
          <p:cNvSpPr>
            <a:spLocks noGrp="1"/>
          </p:cNvSpPr>
          <p:nvPr>
            <p:ph type="sldNum" sz="quarter" idx="12"/>
          </p:nvPr>
        </p:nvSpPr>
        <p:spPr/>
        <p:txBody>
          <a:bodyPr/>
          <a:lstStyle/>
          <a:p>
            <a:fld id="{2483D45A-29A3-44DA-A40C-90E234C8EA55}" type="slidenum">
              <a:rPr kumimoji="1" lang="ja-JP" altLang="en-US" smtClean="0"/>
              <a:t>‹#›</a:t>
            </a:fld>
            <a:endParaRPr kumimoji="1" lang="ja-JP" altLang="en-US"/>
          </a:p>
        </p:txBody>
      </p:sp>
    </p:spTree>
    <p:extLst>
      <p:ext uri="{BB962C8B-B14F-4D97-AF65-F5344CB8AC3E}">
        <p14:creationId xmlns:p14="http://schemas.microsoft.com/office/powerpoint/2010/main" val="2358738155"/>
      </p:ext>
    </p:extLst>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Slide Number Placeholder 5"/>
          <p:cNvSpPr>
            <a:spLocks noGrp="1"/>
          </p:cNvSpPr>
          <p:nvPr>
            <p:ph type="sldNum" sz="quarter" idx="12"/>
          </p:nvPr>
        </p:nvSpPr>
        <p:spPr/>
        <p:txBody>
          <a:bodyPr/>
          <a:lstStyle/>
          <a:p>
            <a:fld id="{2483D45A-29A3-44DA-A40C-90E234C8EA55}" type="slidenum">
              <a:rPr kumimoji="1" lang="ja-JP" altLang="en-US" smtClean="0"/>
              <a:t>‹#›</a:t>
            </a:fld>
            <a:endParaRPr kumimoji="1" lang="ja-JP" altLang="en-US"/>
          </a:p>
        </p:txBody>
      </p:sp>
    </p:spTree>
    <p:extLst>
      <p:ext uri="{BB962C8B-B14F-4D97-AF65-F5344CB8AC3E}">
        <p14:creationId xmlns:p14="http://schemas.microsoft.com/office/powerpoint/2010/main" val="712835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normAutofit/>
          </a:bodyPr>
          <a:lstStyle>
            <a:lvl1pPr>
              <a:defRPr sz="3200"/>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Footer Placeholder 4"/>
          <p:cNvSpPr>
            <a:spLocks noGrp="1"/>
          </p:cNvSpPr>
          <p:nvPr>
            <p:ph type="ftr" sz="quarter" idx="11"/>
          </p:nvPr>
        </p:nvSpPr>
        <p:spPr>
          <a:xfrm>
            <a:off x="140325" y="6490822"/>
            <a:ext cx="4041710" cy="365125"/>
          </a:xfrm>
          <a:prstGeom prst="rect">
            <a:avLst/>
          </a:prstGeom>
        </p:spPr>
        <p:txBody>
          <a:bodyPr/>
          <a:lstStyle/>
          <a:p>
            <a:endParaRPr lang="ja-JP" altLang="en-US"/>
          </a:p>
        </p:txBody>
      </p:sp>
      <p:sp>
        <p:nvSpPr>
          <p:cNvPr id="6" name="Slide Number Placeholder 5"/>
          <p:cNvSpPr>
            <a:spLocks noGrp="1"/>
          </p:cNvSpPr>
          <p:nvPr>
            <p:ph type="sldNum" sz="quarter" idx="12"/>
          </p:nvPr>
        </p:nvSpPr>
        <p:spPr/>
        <p:txBody>
          <a:bodyPr/>
          <a:lstStyle/>
          <a:p>
            <a:fld id="{2483D45A-29A3-44DA-A40C-90E234C8EA55}" type="slidenum">
              <a:rPr kumimoji="1" lang="ja-JP" altLang="en-US" smtClean="0"/>
              <a:t>‹#›</a:t>
            </a:fld>
            <a:endParaRPr kumimoji="1" lang="ja-JP" altLang="en-US"/>
          </a:p>
        </p:txBody>
      </p:sp>
    </p:spTree>
    <p:extLst>
      <p:ext uri="{BB962C8B-B14F-4D97-AF65-F5344CB8AC3E}">
        <p14:creationId xmlns:p14="http://schemas.microsoft.com/office/powerpoint/2010/main" val="1913407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629955"/>
          </a:xfrm>
        </p:spPr>
        <p:txBody>
          <a:bodyPr/>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681038" y="1089212"/>
            <a:ext cx="8543925" cy="508775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Slide Number Placeholder 5"/>
          <p:cNvSpPr>
            <a:spLocks noGrp="1"/>
          </p:cNvSpPr>
          <p:nvPr>
            <p:ph type="sldNum" sz="quarter" idx="12"/>
          </p:nvPr>
        </p:nvSpPr>
        <p:spPr/>
        <p:txBody>
          <a:bodyPr/>
          <a:lstStyle/>
          <a:p>
            <a:fld id="{2483D45A-29A3-44DA-A40C-90E234C8EA55}" type="slidenum">
              <a:rPr kumimoji="1" lang="ja-JP" altLang="en-US" smtClean="0"/>
              <a:t>‹#›</a:t>
            </a:fld>
            <a:endParaRPr kumimoji="1" lang="ja-JP" altLang="en-US"/>
          </a:p>
        </p:txBody>
      </p:sp>
    </p:spTree>
    <p:extLst>
      <p:ext uri="{BB962C8B-B14F-4D97-AF65-F5344CB8AC3E}">
        <p14:creationId xmlns:p14="http://schemas.microsoft.com/office/powerpoint/2010/main" val="2850273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normAutofit/>
          </a:bodyPr>
          <a:lstStyle>
            <a:lvl1pPr>
              <a:defRPr sz="3200"/>
            </a:lvl1pPr>
          </a:lstStyle>
          <a:p>
            <a:r>
              <a:rPr lang="ja-JP" altLang="en-US"/>
              <a:t>マスター タイトルの書式設定</a:t>
            </a:r>
            <a:endParaRPr lang="en-US"/>
          </a:p>
        </p:txBody>
      </p:sp>
      <p:sp>
        <p:nvSpPr>
          <p:cNvPr id="3" name="Text Placeholder 2"/>
          <p:cNvSpPr>
            <a:spLocks noGrp="1"/>
          </p:cNvSpPr>
          <p:nvPr>
            <p:ph type="body" idx="1"/>
          </p:nvPr>
        </p:nvSpPr>
        <p:spPr>
          <a:xfrm>
            <a:off x="675878" y="4562477"/>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6" name="Slide Number Placeholder 5"/>
          <p:cNvSpPr>
            <a:spLocks noGrp="1"/>
          </p:cNvSpPr>
          <p:nvPr>
            <p:ph type="sldNum" sz="quarter" idx="12"/>
          </p:nvPr>
        </p:nvSpPr>
        <p:spPr/>
        <p:txBody>
          <a:bodyPr/>
          <a:lstStyle/>
          <a:p>
            <a:fld id="{2483D45A-29A3-44DA-A40C-90E234C8EA55}" type="slidenum">
              <a:rPr kumimoji="1" lang="ja-JP" altLang="en-US" smtClean="0"/>
              <a:t>‹#›</a:t>
            </a:fld>
            <a:endParaRPr kumimoji="1" lang="ja-JP" altLang="en-US"/>
          </a:p>
        </p:txBody>
      </p:sp>
    </p:spTree>
    <p:extLst>
      <p:ext uri="{BB962C8B-B14F-4D97-AF65-F5344CB8AC3E}">
        <p14:creationId xmlns:p14="http://schemas.microsoft.com/office/powerpoint/2010/main" val="3732886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549273"/>
          </a:xfrm>
        </p:spPr>
        <p:txBody>
          <a:bodyPr>
            <a:normAutofit/>
          </a:bodyPr>
          <a:lstStyle>
            <a:lvl1pPr>
              <a:defRPr sz="3200"/>
            </a:lvl1pPr>
          </a:lstStyle>
          <a:p>
            <a:r>
              <a:rPr lang="ja-JP" altLang="en-US"/>
              <a:t>マスター タイトルの書式設定</a:t>
            </a:r>
            <a:endParaRPr lang="en-US"/>
          </a:p>
        </p:txBody>
      </p:sp>
      <p:sp>
        <p:nvSpPr>
          <p:cNvPr id="3" name="Content Placeholder 2"/>
          <p:cNvSpPr>
            <a:spLocks noGrp="1"/>
          </p:cNvSpPr>
          <p:nvPr>
            <p:ph sz="half" idx="1"/>
          </p:nvPr>
        </p:nvSpPr>
        <p:spPr>
          <a:xfrm>
            <a:off x="681038" y="1008530"/>
            <a:ext cx="4210050" cy="5168434"/>
          </a:xfrm>
        </p:spPr>
        <p:txBody>
          <a:bodyPr/>
          <a:lstStyle>
            <a:lvl1pPr>
              <a:defRPr sz="2000"/>
            </a:lvl1pPr>
            <a:lvl2pPr>
              <a:defRPr sz="1800"/>
            </a:lvl2pPr>
            <a:lvl3pPr>
              <a:defRPr sz="1600"/>
            </a:lvl3pPr>
            <a:lvl4pPr>
              <a:defRPr sz="1400"/>
            </a:lvl4pPr>
            <a:lvl5pPr>
              <a:defRPr sz="14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008530"/>
            <a:ext cx="4210050" cy="5168434"/>
          </a:xfrm>
        </p:spPr>
        <p:txBody>
          <a:bodyPr/>
          <a:lstStyle>
            <a:lvl1pPr>
              <a:defRPr sz="2000"/>
            </a:lvl1pPr>
            <a:lvl2pPr>
              <a:defRPr sz="1800"/>
            </a:lvl2pPr>
            <a:lvl3pPr>
              <a:defRPr sz="1600"/>
            </a:lvl3pPr>
            <a:lvl4pPr>
              <a:defRPr sz="1400"/>
            </a:lvl4pPr>
            <a:lvl5pPr>
              <a:defRPr sz="14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Slide Number Placeholder 6"/>
          <p:cNvSpPr>
            <a:spLocks noGrp="1"/>
          </p:cNvSpPr>
          <p:nvPr>
            <p:ph type="sldNum" sz="quarter" idx="12"/>
          </p:nvPr>
        </p:nvSpPr>
        <p:spPr/>
        <p:txBody>
          <a:bodyPr/>
          <a:lstStyle/>
          <a:p>
            <a:fld id="{2483D45A-29A3-44DA-A40C-90E234C8EA55}" type="slidenum">
              <a:rPr kumimoji="1" lang="ja-JP" altLang="en-US" smtClean="0"/>
              <a:t>‹#›</a:t>
            </a:fld>
            <a:endParaRPr kumimoji="1" lang="ja-JP" altLang="en-US"/>
          </a:p>
        </p:txBody>
      </p:sp>
    </p:spTree>
    <p:extLst>
      <p:ext uri="{BB962C8B-B14F-4D97-AF65-F5344CB8AC3E}">
        <p14:creationId xmlns:p14="http://schemas.microsoft.com/office/powerpoint/2010/main" val="3993130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8"/>
            <a:ext cx="8543925" cy="589614"/>
          </a:xfrm>
        </p:spPr>
        <p:txBody>
          <a:bodyPr/>
          <a:lstStyle>
            <a:lvl1pPr>
              <a:defRPr sz="3200"/>
            </a:lvl1pPr>
          </a:lstStyle>
          <a:p>
            <a:r>
              <a:rPr lang="ja-JP" altLang="en-US"/>
              <a:t>マスター タイトルの書式設定</a:t>
            </a:r>
            <a:endParaRPr lang="en-US"/>
          </a:p>
        </p:txBody>
      </p:sp>
      <p:sp>
        <p:nvSpPr>
          <p:cNvPr id="3" name="Text Placeholder 2"/>
          <p:cNvSpPr>
            <a:spLocks noGrp="1"/>
          </p:cNvSpPr>
          <p:nvPr>
            <p:ph type="body" idx="1"/>
          </p:nvPr>
        </p:nvSpPr>
        <p:spPr>
          <a:xfrm>
            <a:off x="682329" y="954742"/>
            <a:ext cx="4190702"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1778654"/>
            <a:ext cx="4190702" cy="4411009"/>
          </a:xfrm>
        </p:spPr>
        <p:txBody>
          <a:bodyPr/>
          <a:lstStyle>
            <a:lvl1pPr>
              <a:defRPr sz="2000"/>
            </a:lvl1pPr>
            <a:lvl2pPr>
              <a:defRPr sz="1800"/>
            </a:lvl2pPr>
            <a:lvl3pPr>
              <a:defRPr sz="1600"/>
            </a:lvl3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954742"/>
            <a:ext cx="4211340"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1778654"/>
            <a:ext cx="4211340" cy="4411009"/>
          </a:xfrm>
        </p:spPr>
        <p:txBody>
          <a:bodyPr/>
          <a:lstStyle>
            <a:lvl1pPr>
              <a:defRPr sz="2000"/>
            </a:lvl1pPr>
            <a:lvl2pPr>
              <a:defRPr sz="1800"/>
            </a:lvl2pPr>
            <a:lvl3pPr>
              <a:defRPr sz="1600"/>
            </a:lvl3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9" name="Slide Number Placeholder 8"/>
          <p:cNvSpPr>
            <a:spLocks noGrp="1"/>
          </p:cNvSpPr>
          <p:nvPr>
            <p:ph type="sldNum" sz="quarter" idx="12"/>
          </p:nvPr>
        </p:nvSpPr>
        <p:spPr/>
        <p:txBody>
          <a:bodyPr/>
          <a:lstStyle/>
          <a:p>
            <a:fld id="{2483D45A-29A3-44DA-A40C-90E234C8EA55}" type="slidenum">
              <a:rPr kumimoji="1" lang="ja-JP" altLang="en-US" smtClean="0"/>
              <a:t>‹#›</a:t>
            </a:fld>
            <a:endParaRPr kumimoji="1" lang="ja-JP" altLang="en-US"/>
          </a:p>
        </p:txBody>
      </p:sp>
    </p:spTree>
    <p:extLst>
      <p:ext uri="{BB962C8B-B14F-4D97-AF65-F5344CB8AC3E}">
        <p14:creationId xmlns:p14="http://schemas.microsoft.com/office/powerpoint/2010/main" val="2320568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ja-JP" altLang="en-US"/>
              <a:t>マスター タイトルの書式設定</a:t>
            </a:r>
            <a:endParaRPr lang="en-US"/>
          </a:p>
        </p:txBody>
      </p:sp>
      <p:sp>
        <p:nvSpPr>
          <p:cNvPr id="5" name="Slide Number Placeholder 4"/>
          <p:cNvSpPr>
            <a:spLocks noGrp="1"/>
          </p:cNvSpPr>
          <p:nvPr>
            <p:ph type="sldNum" sz="quarter" idx="12"/>
          </p:nvPr>
        </p:nvSpPr>
        <p:spPr/>
        <p:txBody>
          <a:bodyPr/>
          <a:lstStyle/>
          <a:p>
            <a:fld id="{2483D45A-29A3-44DA-A40C-90E234C8EA55}" type="slidenum">
              <a:rPr kumimoji="1" lang="ja-JP" altLang="en-US" smtClean="0"/>
              <a:t>‹#›</a:t>
            </a:fld>
            <a:endParaRPr kumimoji="1" lang="ja-JP" altLang="en-US"/>
          </a:p>
        </p:txBody>
      </p:sp>
    </p:spTree>
    <p:extLst>
      <p:ext uri="{BB962C8B-B14F-4D97-AF65-F5344CB8AC3E}">
        <p14:creationId xmlns:p14="http://schemas.microsoft.com/office/powerpoint/2010/main" val="3248011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483D45A-29A3-44DA-A40C-90E234C8EA55}" type="slidenum">
              <a:rPr kumimoji="1" lang="ja-JP" altLang="en-US" smtClean="0"/>
              <a:t>‹#›</a:t>
            </a:fld>
            <a:endParaRPr kumimoji="1" lang="ja-JP" altLang="en-US"/>
          </a:p>
        </p:txBody>
      </p:sp>
    </p:spTree>
    <p:extLst>
      <p:ext uri="{BB962C8B-B14F-4D97-AF65-F5344CB8AC3E}">
        <p14:creationId xmlns:p14="http://schemas.microsoft.com/office/powerpoint/2010/main" val="3707424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normAutofit/>
          </a:bodyPr>
          <a:lstStyle>
            <a:lvl1pPr>
              <a:defRPr sz="2800"/>
            </a:lvl1pPr>
          </a:lstStyle>
          <a:p>
            <a:r>
              <a:rPr lang="ja-JP" altLang="en-US"/>
              <a:t>マスター タイトルの書式設定</a:t>
            </a:r>
            <a:endParaRPr lang="en-US"/>
          </a:p>
        </p:txBody>
      </p:sp>
      <p:sp>
        <p:nvSpPr>
          <p:cNvPr id="3" name="Content Placeholder 2"/>
          <p:cNvSpPr>
            <a:spLocks noGrp="1"/>
          </p:cNvSpPr>
          <p:nvPr>
            <p:ph idx="1"/>
          </p:nvPr>
        </p:nvSpPr>
        <p:spPr>
          <a:xfrm>
            <a:off x="4211340" y="457201"/>
            <a:ext cx="5014913" cy="5403852"/>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Slide Number Placeholder 6"/>
          <p:cNvSpPr>
            <a:spLocks noGrp="1"/>
          </p:cNvSpPr>
          <p:nvPr>
            <p:ph type="sldNum" sz="quarter" idx="12"/>
          </p:nvPr>
        </p:nvSpPr>
        <p:spPr/>
        <p:txBody>
          <a:bodyPr/>
          <a:lstStyle/>
          <a:p>
            <a:fld id="{2483D45A-29A3-44DA-A40C-90E234C8EA55}" type="slidenum">
              <a:rPr kumimoji="1" lang="ja-JP" altLang="en-US" smtClean="0"/>
              <a:t>‹#›</a:t>
            </a:fld>
            <a:endParaRPr kumimoji="1" lang="ja-JP" altLang="en-US"/>
          </a:p>
        </p:txBody>
      </p:sp>
    </p:spTree>
    <p:extLst>
      <p:ext uri="{BB962C8B-B14F-4D97-AF65-F5344CB8AC3E}">
        <p14:creationId xmlns:p14="http://schemas.microsoft.com/office/powerpoint/2010/main" val="3343120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normAutofit/>
          </a:bodyPr>
          <a:lstStyle>
            <a:lvl1pPr>
              <a:defRPr sz="28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457201"/>
            <a:ext cx="5014913" cy="5403852"/>
          </a:xfrm>
        </p:spPr>
        <p:txBody>
          <a:bodyPr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Slide Number Placeholder 6"/>
          <p:cNvSpPr>
            <a:spLocks noGrp="1"/>
          </p:cNvSpPr>
          <p:nvPr>
            <p:ph type="sldNum" sz="quarter" idx="12"/>
          </p:nvPr>
        </p:nvSpPr>
        <p:spPr/>
        <p:txBody>
          <a:bodyPr/>
          <a:lstStyle/>
          <a:p>
            <a:fld id="{2483D45A-29A3-44DA-A40C-90E234C8EA55}" type="slidenum">
              <a:rPr kumimoji="1" lang="ja-JP" altLang="en-US" smtClean="0"/>
              <a:t>‹#›</a:t>
            </a:fld>
            <a:endParaRPr kumimoji="1" lang="ja-JP" altLang="en-US"/>
          </a:p>
        </p:txBody>
      </p:sp>
    </p:spTree>
    <p:extLst>
      <p:ext uri="{BB962C8B-B14F-4D97-AF65-F5344CB8AC3E}">
        <p14:creationId xmlns:p14="http://schemas.microsoft.com/office/powerpoint/2010/main" val="1694128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rot="10800000">
            <a:off x="0" y="6533386"/>
            <a:ext cx="9906000" cy="324613"/>
          </a:xfrm>
          <a:prstGeom prst="rect">
            <a:avLst/>
          </a:prstGeom>
        </p:spPr>
      </p:pic>
      <p:sp>
        <p:nvSpPr>
          <p:cNvPr id="2" name="Title Placeholder 1"/>
          <p:cNvSpPr>
            <a:spLocks noGrp="1"/>
          </p:cNvSpPr>
          <p:nvPr>
            <p:ph type="title"/>
          </p:nvPr>
        </p:nvSpPr>
        <p:spPr>
          <a:xfrm>
            <a:off x="681038" y="365127"/>
            <a:ext cx="8543925" cy="567297"/>
          </a:xfrm>
          <a:prstGeom prst="rect">
            <a:avLst/>
          </a:prstGeom>
        </p:spPr>
        <p:txBody>
          <a:bodyPr vert="horz" lIns="91440" tIns="45720" rIns="91440" bIns="45720" rtlCol="0" anchor="ctr">
            <a:no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042286"/>
            <a:ext cx="8543925" cy="513467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Slide Number Placeholder 5"/>
          <p:cNvSpPr>
            <a:spLocks noGrp="1"/>
          </p:cNvSpPr>
          <p:nvPr>
            <p:ph type="sldNum" sz="quarter" idx="4"/>
          </p:nvPr>
        </p:nvSpPr>
        <p:spPr>
          <a:xfrm>
            <a:off x="7491356" y="6490822"/>
            <a:ext cx="2228850" cy="365125"/>
          </a:xfrm>
          <a:prstGeom prst="rect">
            <a:avLst/>
          </a:prstGeom>
        </p:spPr>
        <p:txBody>
          <a:bodyPr vert="horz" lIns="91440" tIns="45720" rIns="91440" bIns="45720" rtlCol="0" anchor="ctr"/>
          <a:lstStyle>
            <a:lvl1pPr algn="r">
              <a:defRPr sz="1300" b="1">
                <a:solidFill>
                  <a:schemeClr val="bg1"/>
                </a:solidFill>
              </a:defRPr>
            </a:lvl1pPr>
          </a:lstStyle>
          <a:p>
            <a:fld id="{2483D45A-29A3-44DA-A40C-90E234C8EA55}" type="slidenum">
              <a:rPr lang="ja-JP" altLang="en-US" smtClean="0"/>
              <a:pPr/>
              <a:t>‹#›</a:t>
            </a:fld>
            <a:endParaRPr lang="ja-JP" altLang="en-US"/>
          </a:p>
        </p:txBody>
      </p:sp>
      <p:pic>
        <p:nvPicPr>
          <p:cNvPr id="7" name="図 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726804" y="306767"/>
            <a:ext cx="1116442" cy="446268"/>
          </a:xfrm>
          <a:prstGeom prst="rect">
            <a:avLst/>
          </a:prstGeom>
        </p:spPr>
      </p:pic>
      <p:pic>
        <p:nvPicPr>
          <p:cNvPr id="8" name="図 7"/>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18678"/>
            <a:ext cx="9964271" cy="273943"/>
          </a:xfrm>
          <a:prstGeom prst="rect">
            <a:avLst/>
          </a:prstGeom>
        </p:spPr>
      </p:pic>
      <p:sp>
        <p:nvSpPr>
          <p:cNvPr id="4" name="正方形/長方形 3"/>
          <p:cNvSpPr/>
          <p:nvPr userDrawn="1"/>
        </p:nvSpPr>
        <p:spPr>
          <a:xfrm>
            <a:off x="137752" y="6537921"/>
            <a:ext cx="3754554" cy="307777"/>
          </a:xfrm>
          <a:prstGeom prst="rect">
            <a:avLst/>
          </a:prstGeom>
        </p:spPr>
        <p:txBody>
          <a:bodyPr wrap="none">
            <a:spAutoFit/>
          </a:bodyPr>
          <a:lstStyle/>
          <a:p>
            <a:r>
              <a:rPr lang="ja-JP" altLang="en-US" sz="1400" b="0" dirty="0">
                <a:solidFill>
                  <a:schemeClr val="bg1"/>
                </a:solidFill>
              </a:rPr>
              <a:t>（一社）日本ロボットシステムインテグレータ協会</a:t>
            </a:r>
          </a:p>
        </p:txBody>
      </p:sp>
    </p:spTree>
    <p:extLst>
      <p:ext uri="{BB962C8B-B14F-4D97-AF65-F5344CB8AC3E}">
        <p14:creationId xmlns:p14="http://schemas.microsoft.com/office/powerpoint/2010/main" val="15110774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3600" kern="1200">
          <a:solidFill>
            <a:schemeClr val="tx1"/>
          </a:solidFill>
          <a:latin typeface="+mj-lt"/>
          <a:ea typeface="+mj-ea"/>
          <a:cs typeface="+mj-cs"/>
        </a:defRPr>
      </a:lvl1pPr>
    </p:titleStyle>
    <p:bodyStyle>
      <a:lvl1pPr marL="457200" indent="-457200" algn="l" defTabSz="914400" rtl="0" eaLnBrk="1" latinLnBrk="0" hangingPunct="1">
        <a:lnSpc>
          <a:spcPct val="90000"/>
        </a:lnSpc>
        <a:spcBef>
          <a:spcPts val="1000"/>
        </a:spcBef>
        <a:buClr>
          <a:srgbClr val="0070C0"/>
        </a:buClr>
        <a:buFont typeface="Wingdings" panose="05000000000000000000" pitchFamily="2" charset="2"/>
        <a:buChar char="Ø"/>
        <a:defRPr kumimoji="1" sz="2400" kern="1200">
          <a:solidFill>
            <a:schemeClr val="tx1"/>
          </a:solidFill>
          <a:latin typeface="+mn-lt"/>
          <a:ea typeface="+mn-ea"/>
          <a:cs typeface="+mn-cs"/>
        </a:defRPr>
      </a:lvl1pPr>
      <a:lvl2pPr marL="800100" indent="-342900" algn="l" defTabSz="914400" rtl="0" eaLnBrk="1" latinLnBrk="0" hangingPunct="1">
        <a:lnSpc>
          <a:spcPct val="90000"/>
        </a:lnSpc>
        <a:spcBef>
          <a:spcPts val="500"/>
        </a:spcBef>
        <a:buClr>
          <a:srgbClr val="0070C0"/>
        </a:buClr>
        <a:buFont typeface="Wingdings" panose="05000000000000000000" pitchFamily="2" charset="2"/>
        <a:buChar char="Ø"/>
        <a:defRPr kumimoji="1" sz="20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Clr>
          <a:srgbClr val="0070C0"/>
        </a:buClr>
        <a:buFont typeface="Wingdings" panose="05000000000000000000" pitchFamily="2" charset="2"/>
        <a:buChar char="Ø"/>
        <a:defRPr kumimoji="1" sz="1800" kern="1200">
          <a:solidFill>
            <a:schemeClr val="tx1"/>
          </a:solidFill>
          <a:latin typeface="+mn-lt"/>
          <a:ea typeface="+mn-ea"/>
          <a:cs typeface="+mn-cs"/>
        </a:defRPr>
      </a:lvl3pPr>
      <a:lvl4pPr marL="1657350" indent="-285750" algn="l" defTabSz="914400" rtl="0" eaLnBrk="1" latinLnBrk="0" hangingPunct="1">
        <a:lnSpc>
          <a:spcPct val="90000"/>
        </a:lnSpc>
        <a:spcBef>
          <a:spcPts val="500"/>
        </a:spcBef>
        <a:buClr>
          <a:srgbClr val="0070C0"/>
        </a:buClr>
        <a:buFont typeface="Wingdings" panose="05000000000000000000" pitchFamily="2" charset="2"/>
        <a:buChar char="Ø"/>
        <a:defRPr kumimoji="1" sz="1600" kern="1200">
          <a:solidFill>
            <a:schemeClr val="tx1"/>
          </a:solidFill>
          <a:latin typeface="+mn-lt"/>
          <a:ea typeface="+mn-ea"/>
          <a:cs typeface="+mn-cs"/>
        </a:defRPr>
      </a:lvl4pPr>
      <a:lvl5pPr marL="2114550" indent="-285750" algn="l" defTabSz="914400" rtl="0" eaLnBrk="1" latinLnBrk="0" hangingPunct="1">
        <a:lnSpc>
          <a:spcPct val="90000"/>
        </a:lnSpc>
        <a:spcBef>
          <a:spcPts val="500"/>
        </a:spcBef>
        <a:buClr>
          <a:srgbClr val="0070C0"/>
        </a:buClr>
        <a:buFont typeface="Wingdings" panose="05000000000000000000" pitchFamily="2" charset="2"/>
        <a:buChar char="Ø"/>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3200" y="1193738"/>
            <a:ext cx="9633527" cy="2830801"/>
          </a:xfrm>
        </p:spPr>
        <p:txBody>
          <a:bodyPr>
            <a:normAutofit/>
          </a:bodyPr>
          <a:lstStyle/>
          <a:p>
            <a:r>
              <a:rPr lang="ja-JP" altLang="ja-JP" b="1" dirty="0"/>
              <a:t>〇〇〇〇システム</a:t>
            </a:r>
            <a:br>
              <a:rPr lang="ja-JP" altLang="ja-JP" dirty="0"/>
            </a:br>
            <a:r>
              <a:rPr lang="ja-JP" altLang="ja-JP" b="1" dirty="0"/>
              <a:t>提案依頼書</a:t>
            </a:r>
            <a:br>
              <a:rPr lang="ja-JP" altLang="ja-JP" dirty="0"/>
            </a:br>
            <a:r>
              <a:rPr lang="ja-JP" altLang="ja-JP" b="1" dirty="0"/>
              <a:t>（Ｒｅｑｕｅｓｔ Ｆｏｒ Ｐｒｏｐｏｓａｌ）</a:t>
            </a:r>
            <a:br>
              <a:rPr lang="ja-JP" altLang="ja-JP" dirty="0"/>
            </a:br>
            <a:r>
              <a:rPr lang="en-US" altLang="ja-JP" dirty="0"/>
              <a:t> </a:t>
            </a:r>
            <a:endParaRPr lang="ja-JP" altLang="ja-JP" dirty="0"/>
          </a:p>
        </p:txBody>
      </p:sp>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1</a:t>
            </a:fld>
            <a:endParaRPr kumimoji="1" lang="ja-JP" altLang="en-US"/>
          </a:p>
        </p:txBody>
      </p:sp>
      <p:sp>
        <p:nvSpPr>
          <p:cNvPr id="3" name="正方形/長方形 2"/>
          <p:cNvSpPr/>
          <p:nvPr/>
        </p:nvSpPr>
        <p:spPr>
          <a:xfrm>
            <a:off x="742950" y="824406"/>
            <a:ext cx="3801041" cy="369332"/>
          </a:xfrm>
          <a:prstGeom prst="rect">
            <a:avLst/>
          </a:prstGeom>
        </p:spPr>
        <p:txBody>
          <a:bodyPr wrap="none">
            <a:spAutoFit/>
          </a:bodyPr>
          <a:lstStyle/>
          <a:p>
            <a:pPr algn="just">
              <a:spcAft>
                <a:spcPts val="0"/>
              </a:spcAft>
            </a:pPr>
            <a:r>
              <a:rPr lang="ja-JP" altLang="ja-JP" b="1" u="sng" kern="100" dirty="0">
                <a:latin typeface="游明朝" panose="02020400000000000000" pitchFamily="18" charset="-128"/>
                <a:ea typeface="Meiryo UI" panose="020B0604030504040204" pitchFamily="50" charset="-128"/>
                <a:cs typeface="Times New Roman" panose="02020603050405020304" pitchFamily="18" charset="0"/>
              </a:rPr>
              <a:t>○○○○株式会社御中</a:t>
            </a:r>
            <a:r>
              <a:rPr lang="ja-JP" altLang="ja-JP" b="1" kern="100" dirty="0">
                <a:latin typeface="游明朝" panose="02020400000000000000" pitchFamily="18" charset="-128"/>
                <a:ea typeface="Meiryo UI" panose="020B0604030504040204" pitchFamily="50" charset="-128"/>
                <a:cs typeface="Times New Roman" panose="02020603050405020304" pitchFamily="18" charset="0"/>
              </a:rPr>
              <a:t>　（依頼先）</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 name="正方形/長方形 4"/>
          <p:cNvSpPr/>
          <p:nvPr/>
        </p:nvSpPr>
        <p:spPr>
          <a:xfrm>
            <a:off x="2543463" y="4070705"/>
            <a:ext cx="4953000" cy="646331"/>
          </a:xfrm>
          <a:prstGeom prst="rect">
            <a:avLst/>
          </a:prstGeom>
        </p:spPr>
        <p:txBody>
          <a:bodyPr>
            <a:spAutoFit/>
          </a:bodyPr>
          <a:lstStyle/>
          <a:p>
            <a:pPr algn="ctr">
              <a:spcAft>
                <a:spcPts val="0"/>
              </a:spcAft>
            </a:pPr>
            <a:r>
              <a:rPr lang="ja-JP" altLang="ja-JP" b="1" kern="100" dirty="0">
                <a:latin typeface="游明朝" panose="02020400000000000000" pitchFamily="18" charset="-128"/>
                <a:ea typeface="Meiryo UI" panose="020B0604030504040204" pitchFamily="50" charset="-128"/>
                <a:cs typeface="Times New Roman" panose="02020603050405020304" pitchFamily="18" charset="0"/>
              </a:rPr>
              <a:t>〇〇年〇〇月〇〇日</a:t>
            </a:r>
            <a:endParaRPr lang="ja-JP" altLang="ja-JP" sz="1050" kern="100" dirty="0">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r>
              <a:rPr lang="ja-JP" altLang="ja-JP" b="1" kern="100" dirty="0">
                <a:latin typeface="游明朝" panose="02020400000000000000" pitchFamily="18" charset="-128"/>
                <a:ea typeface="Meiryo UI" panose="020B0604030504040204" pitchFamily="50" charset="-128"/>
                <a:cs typeface="Times New Roman" panose="02020603050405020304" pitchFamily="18" charset="0"/>
              </a:rPr>
              <a:t>〇〇株式会社　（依頼元）</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8" name="テキスト ボックス 3"/>
          <p:cNvSpPr txBox="1"/>
          <p:nvPr/>
        </p:nvSpPr>
        <p:spPr>
          <a:xfrm>
            <a:off x="3316143" y="4818117"/>
            <a:ext cx="3587750" cy="5778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00" kern="100">
                <a:effectLst/>
                <a:ea typeface="游明朝" panose="02020400000000000000" pitchFamily="18" charset="-128"/>
                <a:cs typeface="Times New Roman" panose="02020603050405020304" pitchFamily="18" charset="0"/>
              </a:rPr>
              <a:t>本書は従業員３０人規模の中小企業から商社・販売店または製作メーカーへ提案の依頼を行う想定のサンプルです。</a:t>
            </a:r>
            <a:endParaRPr lang="ja-JP" sz="1050" kern="100">
              <a:effectLst/>
              <a:ea typeface="游明朝" panose="02020400000000000000" pitchFamily="18" charset="-128"/>
              <a:cs typeface="Times New Roman" panose="02020603050405020304" pitchFamily="18" charset="0"/>
            </a:endParaRPr>
          </a:p>
        </p:txBody>
      </p:sp>
      <p:sp>
        <p:nvSpPr>
          <p:cNvPr id="9" name="正方形/長方形 8"/>
          <p:cNvSpPr/>
          <p:nvPr/>
        </p:nvSpPr>
        <p:spPr>
          <a:xfrm>
            <a:off x="4656282" y="5728962"/>
            <a:ext cx="4953000" cy="646331"/>
          </a:xfrm>
          <a:prstGeom prst="rect">
            <a:avLst/>
          </a:prstGeom>
        </p:spPr>
        <p:txBody>
          <a:bodyPr>
            <a:spAutoFit/>
          </a:bodyPr>
          <a:lstStyle/>
          <a:p>
            <a:pPr algn="r">
              <a:spcAft>
                <a:spcPts val="0"/>
              </a:spcAft>
            </a:pPr>
            <a:r>
              <a:rPr lang="ja-JP" altLang="ja-JP" kern="100" dirty="0">
                <a:latin typeface="+mn-ea"/>
                <a:cs typeface="Times New Roman" panose="02020603050405020304" pitchFamily="18" charset="0"/>
              </a:rPr>
              <a:t>本書はロボットシステム導入用ＲＦＰ見本です </a:t>
            </a:r>
          </a:p>
          <a:p>
            <a:pPr algn="r">
              <a:spcAft>
                <a:spcPts val="0"/>
              </a:spcAft>
            </a:pPr>
            <a:r>
              <a:rPr lang="ja-JP" altLang="en-US" kern="100" dirty="0">
                <a:latin typeface="+mn-ea"/>
                <a:cs typeface="Times New Roman" panose="02020603050405020304" pitchFamily="18" charset="0"/>
              </a:rPr>
              <a:t>（一社）日本</a:t>
            </a:r>
            <a:r>
              <a:rPr lang="ja-JP" altLang="ja-JP" kern="100" dirty="0">
                <a:latin typeface="+mn-ea"/>
                <a:cs typeface="Times New Roman" panose="02020603050405020304" pitchFamily="18" charset="0"/>
              </a:rPr>
              <a:t>ロボットシステムインテグレータ協会</a:t>
            </a:r>
            <a:endParaRPr lang="ja-JP" altLang="ja-JP"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2879180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10</a:t>
            </a:fld>
            <a:endParaRPr kumimoji="1" lang="ja-JP" altLang="en-US"/>
          </a:p>
        </p:txBody>
      </p:sp>
      <p:sp>
        <p:nvSpPr>
          <p:cNvPr id="5" name="正方形/長方形 4"/>
          <p:cNvSpPr/>
          <p:nvPr/>
        </p:nvSpPr>
        <p:spPr>
          <a:xfrm>
            <a:off x="190081" y="330122"/>
            <a:ext cx="1933543" cy="400110"/>
          </a:xfrm>
          <a:prstGeom prst="rect">
            <a:avLst/>
          </a:prstGeom>
        </p:spPr>
        <p:txBody>
          <a:bodyPr wrap="none">
            <a:spAutoFit/>
          </a:bodyPr>
          <a:lstStyle/>
          <a:p>
            <a:pPr algn="just">
              <a:spcAft>
                <a:spcPts val="0"/>
              </a:spcAft>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４</a:t>
            </a:r>
            <a:r>
              <a:rPr lang="ja-JP" altLang="ja-JP"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想定の要件</a:t>
            </a:r>
            <a:endParaRPr lang="ja-JP" altLang="ja-JP" sz="2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9" name="表 8"/>
          <p:cNvGraphicFramePr>
            <a:graphicFrameLocks noGrp="1"/>
          </p:cNvGraphicFramePr>
          <p:nvPr>
            <p:extLst>
              <p:ext uri="{D42A27DB-BD31-4B8C-83A1-F6EECF244321}">
                <p14:modId xmlns:p14="http://schemas.microsoft.com/office/powerpoint/2010/main" val="495259042"/>
              </p:ext>
            </p:extLst>
          </p:nvPr>
        </p:nvGraphicFramePr>
        <p:xfrm>
          <a:off x="574339" y="1199224"/>
          <a:ext cx="8782097" cy="5220000"/>
        </p:xfrm>
        <a:graphic>
          <a:graphicData uri="http://schemas.openxmlformats.org/drawingml/2006/table">
            <a:tbl>
              <a:tblPr>
                <a:tableStyleId>{5C22544A-7EE6-4342-B048-85BDC9FD1C3A}</a:tableStyleId>
              </a:tblPr>
              <a:tblGrid>
                <a:gridCol w="1799406">
                  <a:extLst>
                    <a:ext uri="{9D8B030D-6E8A-4147-A177-3AD203B41FA5}">
                      <a16:colId xmlns:a16="http://schemas.microsoft.com/office/drawing/2014/main" val="20000"/>
                    </a:ext>
                  </a:extLst>
                </a:gridCol>
                <a:gridCol w="6982691">
                  <a:extLst>
                    <a:ext uri="{9D8B030D-6E8A-4147-A177-3AD203B41FA5}">
                      <a16:colId xmlns:a16="http://schemas.microsoft.com/office/drawing/2014/main" val="20001"/>
                    </a:ext>
                  </a:extLst>
                </a:gridCol>
              </a:tblGrid>
              <a:tr h="252000">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ロボットシステム名</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対象工程</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作業分類</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検査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組立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搬送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その他（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2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具体的課題</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2000">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生産品種</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a:t>
                      </a:r>
                      <a:r>
                        <a:rPr lang="en-US" sz="1050" kern="100" dirty="0">
                          <a:effectLst/>
                          <a:latin typeface="游明朝" panose="02020400000000000000" pitchFamily="18" charset="-128"/>
                          <a:ea typeface="Meiryo UI" panose="020B0604030504040204" pitchFamily="50" charset="-128"/>
                          <a:cs typeface="Times New Roman" panose="02020603050405020304" pitchFamily="18" charset="0"/>
                        </a:rPr>
                        <a:t>1</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品種　　　□</a:t>
                      </a:r>
                      <a:r>
                        <a:rPr lang="en-US" sz="1050" kern="100" dirty="0">
                          <a:effectLst/>
                          <a:latin typeface="游明朝" panose="02020400000000000000" pitchFamily="18" charset="-128"/>
                          <a:ea typeface="Meiryo UI" panose="020B0604030504040204" pitchFamily="50" charset="-128"/>
                          <a:cs typeface="Times New Roman" panose="02020603050405020304" pitchFamily="18" charset="0"/>
                        </a:rPr>
                        <a:t>2</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品種　　　□</a:t>
                      </a:r>
                      <a:r>
                        <a:rPr lang="en-US" sz="1050" kern="100" dirty="0">
                          <a:effectLst/>
                          <a:latin typeface="游明朝" panose="02020400000000000000" pitchFamily="18" charset="-128"/>
                          <a:ea typeface="Meiryo UI" panose="020B0604030504040204" pitchFamily="50" charset="-128"/>
                          <a:cs typeface="Times New Roman" panose="02020603050405020304" pitchFamily="18" charset="0"/>
                        </a:rPr>
                        <a:t>3</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品種　　　□その他（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960000">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現状の作業フロー</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28" name="正方形/長方形 27"/>
          <p:cNvSpPr/>
          <p:nvPr/>
        </p:nvSpPr>
        <p:spPr>
          <a:xfrm>
            <a:off x="259165" y="730232"/>
            <a:ext cx="4450257"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４．１　ロボットシステム導入案件の基本情報</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119840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11</a:t>
            </a:fld>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1594248748"/>
              </p:ext>
            </p:extLst>
          </p:nvPr>
        </p:nvGraphicFramePr>
        <p:xfrm>
          <a:off x="565103" y="1099564"/>
          <a:ext cx="8782097" cy="5364180"/>
        </p:xfrm>
        <a:graphic>
          <a:graphicData uri="http://schemas.openxmlformats.org/drawingml/2006/table">
            <a:tbl>
              <a:tblPr>
                <a:tableStyleId>{5C22544A-7EE6-4342-B048-85BDC9FD1C3A}</a:tableStyleId>
              </a:tblPr>
              <a:tblGrid>
                <a:gridCol w="1799406">
                  <a:extLst>
                    <a:ext uri="{9D8B030D-6E8A-4147-A177-3AD203B41FA5}">
                      <a16:colId xmlns:a16="http://schemas.microsoft.com/office/drawing/2014/main" val="20000"/>
                    </a:ext>
                  </a:extLst>
                </a:gridCol>
                <a:gridCol w="6982691">
                  <a:extLst>
                    <a:ext uri="{9D8B030D-6E8A-4147-A177-3AD203B41FA5}">
                      <a16:colId xmlns:a16="http://schemas.microsoft.com/office/drawing/2014/main" val="20001"/>
                    </a:ext>
                  </a:extLst>
                </a:gridCol>
              </a:tblGrid>
              <a:tr h="126526">
                <a:tc>
                  <a:txBody>
                    <a:bodyPr/>
                    <a:lstStyle/>
                    <a:p>
                      <a:pPr algn="just">
                        <a:spcAft>
                          <a:spcPts val="0"/>
                        </a:spcAft>
                      </a:pPr>
                      <a:r>
                        <a:rPr lang="ja-JP" sz="1000" kern="100" dirty="0">
                          <a:effectLst/>
                          <a:latin typeface="游明朝" panose="02020400000000000000" pitchFamily="18" charset="-128"/>
                          <a:ea typeface="Meiryo UI" panose="020B0604030504040204" pitchFamily="50" charset="-128"/>
                          <a:cs typeface="Times New Roman" panose="02020603050405020304" pitchFamily="18" charset="0"/>
                        </a:rPr>
                        <a:t>完成品ワーク名</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26526">
                <a:tc>
                  <a:txBody>
                    <a:bodyPr/>
                    <a:lstStyle/>
                    <a:p>
                      <a:pPr algn="just">
                        <a:spcAft>
                          <a:spcPts val="0"/>
                        </a:spcAft>
                      </a:pPr>
                      <a:r>
                        <a:rPr lang="ja-JP" sz="1000" kern="100">
                          <a:effectLst/>
                          <a:latin typeface="游明朝" panose="02020400000000000000" pitchFamily="18" charset="-128"/>
                          <a:ea typeface="Meiryo UI" panose="020B0604030504040204" pitchFamily="50" charset="-128"/>
                          <a:cs typeface="Times New Roman" panose="02020603050405020304" pitchFamily="18" charset="0"/>
                        </a:rPr>
                        <a:t>ワーク種類</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名称、型式など正式名にて記載</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26526">
                <a:tc>
                  <a:txBody>
                    <a:bodyPr/>
                    <a:lstStyle/>
                    <a:p>
                      <a:pPr algn="just">
                        <a:spcAft>
                          <a:spcPts val="0"/>
                        </a:spcAft>
                      </a:pPr>
                      <a:r>
                        <a:rPr lang="ja-JP" sz="1000" kern="100">
                          <a:effectLst/>
                          <a:latin typeface="游明朝" panose="02020400000000000000" pitchFamily="18" charset="-128"/>
                          <a:ea typeface="Meiryo UI" panose="020B0604030504040204" pitchFamily="50" charset="-128"/>
                          <a:cs typeface="Times New Roman" panose="02020603050405020304" pitchFamily="18" charset="0"/>
                        </a:rPr>
                        <a:t>部品内容、名称</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名称、型式など正式名にて記載</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59155">
                <a:tc>
                  <a:txBody>
                    <a:bodyPr/>
                    <a:lstStyle/>
                    <a:p>
                      <a:pPr algn="just">
                        <a:spcAft>
                          <a:spcPts val="0"/>
                        </a:spcAft>
                      </a:pPr>
                      <a:r>
                        <a:rPr lang="ja-JP" sz="1000" kern="100">
                          <a:effectLst/>
                          <a:latin typeface="游明朝" panose="02020400000000000000" pitchFamily="18" charset="-128"/>
                          <a:ea typeface="Meiryo UI" panose="020B0604030504040204" pitchFamily="50" charset="-128"/>
                          <a:cs typeface="Times New Roman" panose="02020603050405020304" pitchFamily="18" charset="0"/>
                        </a:rPr>
                        <a:t>ワークの特徴</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dirty="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ワーク形状、大きさは変わらない（一律同じ）</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ワーク形状は個体によって様々ある</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ワーク形状は天候、産地等により変わる</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ワークの強度に制限がある</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動作途中でワークの変化（変更）が発生する</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その他（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728000">
                <a:tc>
                  <a:txBody>
                    <a:bodyPr/>
                    <a:lstStyle/>
                    <a:p>
                      <a:pPr algn="just">
                        <a:spcAft>
                          <a:spcPts val="0"/>
                        </a:spcAft>
                      </a:pPr>
                      <a:r>
                        <a:rPr lang="ja-JP" sz="1000" kern="100" dirty="0">
                          <a:effectLst/>
                          <a:latin typeface="游明朝" panose="02020400000000000000" pitchFamily="18" charset="-128"/>
                          <a:ea typeface="Meiryo UI" panose="020B0604030504040204" pitchFamily="50" charset="-128"/>
                          <a:cs typeface="Times New Roman" panose="02020603050405020304" pitchFamily="18" charset="0"/>
                        </a:rPr>
                        <a:t>ワーク詳細</a:t>
                      </a:r>
                      <a:r>
                        <a:rPr lang="ja-JP" sz="1000" kern="100" dirty="0">
                          <a:effectLst/>
                          <a:latin typeface="游明朝" panose="02020400000000000000" pitchFamily="18" charset="-128"/>
                          <a:ea typeface="ＭＳ 明朝" panose="02020609040205080304" pitchFamily="17" charset="-128"/>
                          <a:cs typeface="ＭＳ 明朝" panose="02020609040205080304" pitchFamily="17" charset="-128"/>
                        </a:rPr>
                        <a:t>①</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00" indent="-127000" algn="just">
                        <a:spcAft>
                          <a:spcPts val="0"/>
                        </a:spcAft>
                      </a:pPr>
                      <a:r>
                        <a:rPr lang="en-US" sz="1000" kern="100" dirty="0">
                          <a:effectLst/>
                          <a:latin typeface="ＭＳ 明朝" panose="02020609040205080304" pitchFamily="17" charset="-128"/>
                          <a:ea typeface="游明朝" panose="02020400000000000000" pitchFamily="18" charset="-128"/>
                          <a:cs typeface="ＭＳ 明朝" panose="02020609040205080304" pitchFamily="17" charset="-128"/>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□サイズ　　　　　　　　　　　　　　　　　　　　　　□形状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sz="1050" kern="100" dirty="0">
                          <a:effectLst/>
                          <a:latin typeface="游明朝" panose="02020400000000000000" pitchFamily="18" charset="-128"/>
                          <a:ea typeface="Meiryo UI" panose="020B0604030504040204" pitchFamily="50" charset="-128"/>
                        </a:rPr>
                        <a:t>Ｗ＝　　　　　ｍｍ～　　　　　　ｍｍ　　　　　　</a:t>
                      </a:r>
                      <a:r>
                        <a:rPr lang="ja-JP" sz="1050" kern="100" dirty="0">
                          <a:effectLst/>
                          <a:latin typeface="游明朝" panose="02020400000000000000" pitchFamily="18" charset="-128"/>
                          <a:ea typeface="游明朝" panose="02020400000000000000" pitchFamily="18" charset="-128"/>
                        </a:rPr>
                        <a:t> </a:t>
                      </a: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D</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　　　　　ｍｍ～　　　　　　ｍｍ</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H</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　　　　　ｍｍ～　　　　　　ｍｍ</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sz="1050" kern="100" dirty="0">
                          <a:effectLst/>
                          <a:latin typeface="游明朝" panose="02020400000000000000" pitchFamily="18" charset="-128"/>
                          <a:ea typeface="Meiryo UI" panose="020B0604030504040204" pitchFamily="50" charset="-128"/>
                        </a:rPr>
                        <a:t>□重さ　　　　　　　㎏～　　　　　　㎏</a:t>
                      </a:r>
                      <a:r>
                        <a:rPr lang="ja-JP" sz="1050" kern="100" dirty="0">
                          <a:effectLst/>
                          <a:latin typeface="游明朝" panose="02020400000000000000" pitchFamily="18" charset="-128"/>
                          <a:ea typeface="游明朝" panose="02020400000000000000" pitchFamily="18" charset="-128"/>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80340" indent="-179070" algn="just">
                        <a:spcAft>
                          <a:spcPts val="0"/>
                        </a:spcAft>
                      </a:pPr>
                      <a:endParaRPr lang="en-US" altLang="ja-JP" sz="800" kern="100" dirty="0">
                        <a:effectLst/>
                        <a:latin typeface="ＭＳ 明朝" panose="02020609040205080304" pitchFamily="17" charset="-128"/>
                        <a:ea typeface="游明朝" panose="02020400000000000000" pitchFamily="18" charset="-128"/>
                        <a:cs typeface="ＭＳ 明朝" panose="02020609040205080304" pitchFamily="17" charset="-128"/>
                      </a:endParaRPr>
                    </a:p>
                    <a:p>
                      <a:pPr marL="180340" indent="-179070" algn="just">
                        <a:spcAft>
                          <a:spcPts val="0"/>
                        </a:spcAft>
                      </a:pPr>
                      <a:endParaRPr lang="en-US" altLang="ja-JP" sz="800" kern="100" dirty="0">
                        <a:effectLst/>
                        <a:latin typeface="ＭＳ 明朝" panose="02020609040205080304" pitchFamily="17" charset="-128"/>
                        <a:ea typeface="游明朝" panose="02020400000000000000" pitchFamily="18" charset="-128"/>
                        <a:cs typeface="ＭＳ 明朝" panose="02020609040205080304" pitchFamily="17" charset="-128"/>
                      </a:endParaRPr>
                    </a:p>
                    <a:p>
                      <a:pPr marL="180340" indent="-179070" algn="just">
                        <a:spcAft>
                          <a:spcPts val="0"/>
                        </a:spcAft>
                      </a:pPr>
                      <a:r>
                        <a:rPr lang="en-US" altLang="ja-JP" sz="800" kern="100" dirty="0">
                          <a:effectLst/>
                          <a:latin typeface="ＭＳ 明朝" panose="02020609040205080304" pitchFamily="17" charset="-128"/>
                          <a:ea typeface="游明朝" panose="02020400000000000000" pitchFamily="18" charset="-128"/>
                          <a:cs typeface="ＭＳ 明朝" panose="02020609040205080304" pitchFamily="17" charset="-128"/>
                        </a:rPr>
                        <a:t>※</a:t>
                      </a:r>
                      <a:r>
                        <a:rPr lang="ja-JP" altLang="ja-JP" sz="800" kern="100" dirty="0">
                          <a:effectLst/>
                          <a:latin typeface="游明朝" panose="02020400000000000000" pitchFamily="18" charset="-128"/>
                          <a:ea typeface="ＭＳ 明朝" panose="02020609040205080304" pitchFamily="17" charset="-128"/>
                          <a:cs typeface="ＭＳ 明朝" panose="02020609040205080304" pitchFamily="17" charset="-128"/>
                        </a:rPr>
                        <a:t>別途ワーク図面等が提示可能な場合をその旨を記載し本項目は省略可能。</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01600" algn="just">
                        <a:spcAft>
                          <a:spcPts val="0"/>
                        </a:spcAft>
                      </a:pPr>
                      <a:r>
                        <a:rPr lang="ja-JP" altLang="ja-JP" sz="800" kern="100" dirty="0">
                          <a:effectLst/>
                          <a:latin typeface="游明朝" panose="02020400000000000000" pitchFamily="18" charset="-128"/>
                          <a:ea typeface="ＭＳ 明朝" panose="02020609040205080304" pitchFamily="17" charset="-128"/>
                          <a:cs typeface="ＭＳ 明朝" panose="02020609040205080304" pitchFamily="17" charset="-128"/>
                        </a:rPr>
                        <a:t>その旨を記載</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800" kern="100" dirty="0">
                          <a:effectLst/>
                          <a:latin typeface="ＭＳ 明朝" panose="02020609040205080304" pitchFamily="17" charset="-128"/>
                          <a:ea typeface="游明朝" panose="02020400000000000000" pitchFamily="18" charset="-128"/>
                          <a:cs typeface="ＭＳ 明朝" panose="02020609040205080304" pitchFamily="17" charset="-128"/>
                        </a:rPr>
                        <a:t>※</a:t>
                      </a:r>
                      <a:r>
                        <a:rPr lang="ja-JP" sz="800" kern="100" dirty="0">
                          <a:effectLst/>
                          <a:latin typeface="游明朝" panose="02020400000000000000" pitchFamily="18" charset="-128"/>
                          <a:ea typeface="ＭＳ 明朝" panose="02020609040205080304" pitchFamily="17" charset="-128"/>
                          <a:cs typeface="ＭＳ 明朝" panose="02020609040205080304" pitchFamily="17" charset="-128"/>
                        </a:rPr>
                        <a:t>ワーク図面、要領書、</a:t>
                      </a:r>
                      <a:r>
                        <a:rPr lang="en-US" sz="800" kern="100" dirty="0">
                          <a:effectLst/>
                          <a:latin typeface="游明朝" panose="02020400000000000000" pitchFamily="18" charset="-128"/>
                          <a:ea typeface="ＭＳ 明朝" panose="02020609040205080304" pitchFamily="17" charset="-128"/>
                          <a:cs typeface="ＭＳ 明朝" panose="02020609040205080304" pitchFamily="17" charset="-128"/>
                        </a:rPr>
                        <a:t>MSDS</a:t>
                      </a:r>
                      <a:r>
                        <a:rPr lang="ja-JP" sz="800" kern="100" dirty="0">
                          <a:effectLst/>
                          <a:latin typeface="游明朝" panose="02020400000000000000" pitchFamily="18" charset="-128"/>
                          <a:ea typeface="ＭＳ 明朝" panose="02020609040205080304" pitchFamily="17" charset="-128"/>
                          <a:cs typeface="ＭＳ 明朝" panose="02020609040205080304" pitchFamily="17" charset="-128"/>
                        </a:rPr>
                        <a:t>シートなどを添付可能であれば</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01600" algn="just">
                        <a:spcAft>
                          <a:spcPts val="0"/>
                        </a:spcAft>
                      </a:pPr>
                      <a:r>
                        <a:rPr lang="ja-JP" sz="800" kern="100" dirty="0">
                          <a:effectLst/>
                          <a:latin typeface="游明朝" panose="02020400000000000000" pitchFamily="18" charset="-128"/>
                          <a:ea typeface="ＭＳ 明朝" panose="02020609040205080304" pitchFamily="17" charset="-128"/>
                          <a:cs typeface="ＭＳ 明朝" panose="02020609040205080304" pitchFamily="17" charset="-128"/>
                        </a:rPr>
                        <a:t>その旨を記載</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72800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a:ln>
                            <a:noFill/>
                          </a:ln>
                          <a:solidFill>
                            <a:prstClr val="black"/>
                          </a:solidFill>
                          <a:effectLst/>
                          <a:uLnTx/>
                          <a:uFillTx/>
                          <a:latin typeface="游明朝" panose="02020400000000000000" pitchFamily="18" charset="-128"/>
                          <a:ea typeface="Meiryo UI" panose="020B0604030504040204" pitchFamily="50" charset="-128"/>
                          <a:cs typeface="Times New Roman" panose="02020603050405020304" pitchFamily="18" charset="0"/>
                        </a:rPr>
                        <a:t>ワーク詳細</a:t>
                      </a:r>
                      <a:r>
                        <a:rPr kumimoji="1" lang="ja-JP" altLang="en-US" sz="1000" b="0" i="0" u="none" strike="noStrike" kern="100" cap="none" spc="0" normalizeH="0" baseline="0" noProof="0" dirty="0">
                          <a:ln>
                            <a:noFill/>
                          </a:ln>
                          <a:solidFill>
                            <a:prstClr val="black"/>
                          </a:solidFill>
                          <a:effectLst/>
                          <a:uLnTx/>
                          <a:uFillTx/>
                          <a:latin typeface="游明朝" panose="02020400000000000000" pitchFamily="18" charset="-128"/>
                          <a:ea typeface="ＭＳ 明朝" panose="02020609040205080304" pitchFamily="17" charset="-128"/>
                          <a:cs typeface="Times New Roman" panose="02020603050405020304" pitchFamily="18" charset="0"/>
                        </a:rPr>
                        <a:t>②</a:t>
                      </a:r>
                      <a:endParaRPr kumimoji="1"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127000" marR="0" lvl="0" indent="-127000" algn="just"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Meiryo UI" panose="020B0604030504040204" pitchFamily="50" charset="-128"/>
                          <a:cs typeface="Times New Roman" panose="02020603050405020304" pitchFamily="18" charset="0"/>
                        </a:rPr>
                        <a:t>□サイズ　　　　　　　　　　　　　　　　　　　　　　□形状　</a:t>
                      </a:r>
                      <a:endParaRPr kumimoji="1"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Meiryo UI" panose="020B0604030504040204" pitchFamily="50" charset="-128"/>
                          <a:cs typeface="+mn-cs"/>
                        </a:rPr>
                        <a:t>Ｗ＝　　　　　ｍｍ～　　　　　　ｍｍ　　　　　　</a:t>
                      </a:r>
                      <a:r>
                        <a:rPr kumimoji="1"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1" lang="en-US" altLang="ja-JP" sz="1050" b="0" i="0" u="none" strike="noStrike" kern="100" cap="none" spc="0" normalizeH="0" baseline="0" noProof="0" dirty="0">
                          <a:ln>
                            <a:noFill/>
                          </a:ln>
                          <a:solidFill>
                            <a:prstClr val="black"/>
                          </a:solidFill>
                          <a:effectLst/>
                          <a:uLnTx/>
                          <a:uFillTx/>
                          <a:latin typeface="Meiryo UI" panose="020B0604030504040204" pitchFamily="50" charset="-128"/>
                          <a:ea typeface="游明朝" panose="02020400000000000000" pitchFamily="18" charset="-128"/>
                          <a:cs typeface="Times New Roman" panose="02020603050405020304" pitchFamily="18" charset="0"/>
                        </a:rPr>
                        <a:t>D</a:t>
                      </a:r>
                      <a:r>
                        <a:rPr kumimoji="1"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Meiryo UI" panose="020B0604030504040204" pitchFamily="50" charset="-128"/>
                          <a:cs typeface="Times New Roman" panose="02020603050405020304" pitchFamily="18" charset="0"/>
                        </a:rPr>
                        <a:t>＝　　　　　ｍｍ～　　　　　　ｍｍ</a:t>
                      </a:r>
                      <a:endParaRPr kumimoji="1"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prstClr val="black"/>
                          </a:solidFill>
                          <a:effectLst/>
                          <a:uLnTx/>
                          <a:uFillTx/>
                          <a:latin typeface="Meiryo UI" panose="020B0604030504040204" pitchFamily="50" charset="-128"/>
                          <a:ea typeface="游明朝" panose="02020400000000000000" pitchFamily="18" charset="-128"/>
                          <a:cs typeface="Times New Roman" panose="02020603050405020304" pitchFamily="18" charset="0"/>
                        </a:rPr>
                        <a:t>H</a:t>
                      </a:r>
                      <a:r>
                        <a:rPr kumimoji="1"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Meiryo UI" panose="020B0604030504040204" pitchFamily="50" charset="-128"/>
                          <a:cs typeface="Times New Roman" panose="02020603050405020304" pitchFamily="18" charset="0"/>
                        </a:rPr>
                        <a:t>＝　　　　　ｍｍ～　　　　　　ｍｍ</a:t>
                      </a:r>
                      <a:endParaRPr kumimoji="1"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prstClr val="black"/>
                          </a:solidFill>
                          <a:effectLst/>
                          <a:uLnTx/>
                          <a:uFillTx/>
                          <a:latin typeface="Meiryo UI" panose="020B0604030504040204" pitchFamily="50" charset="-128"/>
                          <a:ea typeface="游明朝" panose="02020400000000000000" pitchFamily="18" charset="-128"/>
                          <a:cs typeface="Times New Roman" panose="02020603050405020304" pitchFamily="18" charset="0"/>
                        </a:rPr>
                        <a:t> </a:t>
                      </a:r>
                      <a:endParaRPr kumimoji="1"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Meiryo UI" panose="020B0604030504040204" pitchFamily="50" charset="-128"/>
                          <a:cs typeface="+mn-cs"/>
                        </a:rPr>
                        <a:t>□重さ　　　　　　　㎏～　　　　　　㎏</a:t>
                      </a:r>
                      <a:r>
                        <a:rPr kumimoji="1"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endParaRPr kumimoji="1"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468000">
                <a:tc>
                  <a:txBody>
                    <a:bodyPr/>
                    <a:lstStyle/>
                    <a:p>
                      <a:pPr algn="just">
                        <a:spcAft>
                          <a:spcPts val="0"/>
                        </a:spcAft>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今後想定されるワーク</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□今のところはない</a:t>
                      </a:r>
                    </a:p>
                    <a:p>
                      <a:pPr algn="just">
                        <a:spcAft>
                          <a:spcPts val="0"/>
                        </a:spcAft>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□可能性あり（　　　　　　　　　　　　　　　　　　　　　　　　　　　　　　　　　　　　　　　　　　）</a:t>
                      </a: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
        <p:nvSpPr>
          <p:cNvPr id="28" name="正方形/長方形 27"/>
          <p:cNvSpPr/>
          <p:nvPr/>
        </p:nvSpPr>
        <p:spPr>
          <a:xfrm>
            <a:off x="284351" y="730232"/>
            <a:ext cx="2016899"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４．２　対象ワーク</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6982691" y="2650836"/>
            <a:ext cx="2272145" cy="15211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ja-JP" sz="1000" kern="100" dirty="0">
                <a:solidFill>
                  <a:srgbClr val="000000"/>
                </a:solidFill>
                <a:latin typeface="游明朝" panose="02020400000000000000" pitchFamily="18" charset="-128"/>
                <a:ea typeface="Meiryo UI" panose="020B0604030504040204" pitchFamily="50" charset="-128"/>
                <a:cs typeface="Times New Roman" panose="02020603050405020304" pitchFamily="18" charset="0"/>
              </a:rPr>
              <a:t>写真もしくは図</a:t>
            </a: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982630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12</a:t>
            </a:fld>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1513639179"/>
              </p:ext>
            </p:extLst>
          </p:nvPr>
        </p:nvGraphicFramePr>
        <p:xfrm>
          <a:off x="565103" y="1099564"/>
          <a:ext cx="8782097" cy="5200200"/>
        </p:xfrm>
        <a:graphic>
          <a:graphicData uri="http://schemas.openxmlformats.org/drawingml/2006/table">
            <a:tbl>
              <a:tblPr>
                <a:tableStyleId>{5C22544A-7EE6-4342-B048-85BDC9FD1C3A}</a:tableStyleId>
              </a:tblPr>
              <a:tblGrid>
                <a:gridCol w="1799406">
                  <a:extLst>
                    <a:ext uri="{9D8B030D-6E8A-4147-A177-3AD203B41FA5}">
                      <a16:colId xmlns:a16="http://schemas.microsoft.com/office/drawing/2014/main" val="20000"/>
                    </a:ext>
                  </a:extLst>
                </a:gridCol>
                <a:gridCol w="6982691">
                  <a:extLst>
                    <a:ext uri="{9D8B030D-6E8A-4147-A177-3AD203B41FA5}">
                      <a16:colId xmlns:a16="http://schemas.microsoft.com/office/drawing/2014/main" val="20001"/>
                    </a:ext>
                  </a:extLst>
                </a:gridCol>
              </a:tblGrid>
              <a:tr h="126526">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要求処理能力</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生産量　　　　　　　　　個</a:t>
                      </a:r>
                      <a:r>
                        <a:rPr lang="en-US" sz="1050" kern="100" dirty="0">
                          <a:effectLst/>
                          <a:latin typeface="游明朝" panose="02020400000000000000" pitchFamily="18" charset="-128"/>
                          <a:ea typeface="Meiryo UI" panose="020B0604030504040204" pitchFamily="50" charset="-128"/>
                          <a:cs typeface="Times New Roman" panose="02020603050405020304" pitchFamily="18"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時間</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26526">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要求タクトタイム</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自動化箇所：　　　　　　　　　　秒</a:t>
                      </a:r>
                      <a:r>
                        <a:rPr lang="en-US" sz="1050" kern="100">
                          <a:effectLst/>
                          <a:latin typeface="游明朝" panose="02020400000000000000" pitchFamily="18" charset="-128"/>
                          <a:ea typeface="Meiryo UI" panose="020B0604030504040204" pitchFamily="50" charset="-128"/>
                          <a:cs typeface="Times New Roman" panose="02020603050405020304" pitchFamily="18"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個</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ライン全体：　　　　　　　　　　　秒</a:t>
                      </a:r>
                      <a:r>
                        <a:rPr lang="en-US" sz="1050" kern="100">
                          <a:effectLst/>
                          <a:latin typeface="游明朝" panose="02020400000000000000" pitchFamily="18" charset="-128"/>
                          <a:ea typeface="Meiryo UI" panose="020B0604030504040204" pitchFamily="50" charset="-128"/>
                          <a:cs typeface="Times New Roman" panose="02020603050405020304" pitchFamily="18"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個</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26526">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コンベアスピード</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自動化箇所：　　　　　　　　　　</a:t>
                      </a:r>
                      <a:r>
                        <a:rPr lang="ja-JP" sz="1050" kern="100" dirty="0" err="1">
                          <a:effectLst/>
                          <a:latin typeface="游明朝" panose="02020400000000000000" pitchFamily="18" charset="-128"/>
                          <a:ea typeface="Meiryo UI" panose="020B0604030504040204" pitchFamily="50" charset="-128"/>
                          <a:cs typeface="Times New Roman" panose="02020603050405020304" pitchFamily="18" charset="0"/>
                        </a:rPr>
                        <a:t>ｍ</a:t>
                      </a:r>
                      <a:r>
                        <a:rPr lang="en-US" sz="1050" kern="100" dirty="0">
                          <a:effectLst/>
                          <a:latin typeface="游明朝" panose="02020400000000000000" pitchFamily="18" charset="-128"/>
                          <a:ea typeface="Meiryo UI" panose="020B0604030504040204" pitchFamily="50" charset="-128"/>
                          <a:cs typeface="Times New Roman" panose="02020603050405020304" pitchFamily="18"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分</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ライン全体：　　　　　　　　　　　</a:t>
                      </a:r>
                      <a:r>
                        <a:rPr lang="ja-JP" sz="1050" kern="100" dirty="0" err="1">
                          <a:effectLst/>
                          <a:latin typeface="游明朝" panose="02020400000000000000" pitchFamily="18" charset="-128"/>
                          <a:ea typeface="Meiryo UI" panose="020B0604030504040204" pitchFamily="50" charset="-128"/>
                          <a:cs typeface="Times New Roman" panose="02020603050405020304" pitchFamily="18" charset="0"/>
                        </a:rPr>
                        <a:t>ｍ</a:t>
                      </a:r>
                      <a:r>
                        <a:rPr lang="en-US" sz="1050" kern="100" dirty="0">
                          <a:effectLst/>
                          <a:latin typeface="游明朝" panose="02020400000000000000" pitchFamily="18" charset="-128"/>
                          <a:ea typeface="Meiryo UI" panose="020B0604030504040204" pitchFamily="50" charset="-128"/>
                          <a:cs typeface="Times New Roman" panose="02020603050405020304" pitchFamily="18"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分</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26526">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段取り替えの頻度</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dirty="0">
                          <a:effectLst/>
                          <a:latin typeface="Segoe UI Emoji" panose="020B0502040204020203" pitchFamily="34" charset="0"/>
                          <a:ea typeface="Segoe UI Emoji" panose="020B0502040204020203" pitchFamily="34" charset="0"/>
                          <a:cs typeface="Segoe UI Emoji" panose="020B0502040204020203" pitchFamily="34" charset="0"/>
                        </a:rPr>
                        <a:t>□</a:t>
                      </a: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1</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日</a:t>
                      </a:r>
                      <a:r>
                        <a:rPr lang="en-US" sz="1050" kern="100" dirty="0">
                          <a:effectLst/>
                          <a:latin typeface="游明朝" panose="02020400000000000000" pitchFamily="18" charset="-128"/>
                          <a:ea typeface="Meiryo UI" panose="020B0604030504040204" pitchFamily="50" charset="-128"/>
                          <a:cs typeface="Times New Roman" panose="02020603050405020304" pitchFamily="18" charset="0"/>
                        </a:rPr>
                        <a:t>1</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回　　　</a:t>
                      </a:r>
                      <a:r>
                        <a:rPr lang="en-US" sz="1050" kern="100" dirty="0">
                          <a:effectLst/>
                          <a:latin typeface="Segoe UI Emoji" panose="020B0502040204020203" pitchFamily="34" charset="0"/>
                          <a:ea typeface="Segoe UI Emoji" panose="020B0502040204020203" pitchFamily="34" charset="0"/>
                          <a:cs typeface="Segoe UI Emoji" panose="020B0502040204020203" pitchFamily="34" charset="0"/>
                        </a:rPr>
                        <a:t>□</a:t>
                      </a: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1</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日数回　　　</a:t>
                      </a:r>
                      <a:r>
                        <a:rPr lang="en-US" sz="1050" kern="100" dirty="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月数回　　　</a:t>
                      </a:r>
                      <a:r>
                        <a:rPr lang="en-US" sz="1050" kern="100" dirty="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その他（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26526">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設備稼働時間</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a:t>
                      </a:r>
                      <a:r>
                        <a:rPr lang="en-US" sz="1050" kern="100" dirty="0">
                          <a:effectLst/>
                          <a:latin typeface="游明朝" panose="02020400000000000000" pitchFamily="18" charset="-128"/>
                          <a:ea typeface="Meiryo UI" panose="020B0604030504040204" pitchFamily="50" charset="-128"/>
                          <a:cs typeface="Times New Roman" panose="02020603050405020304" pitchFamily="18" charset="0"/>
                        </a:rPr>
                        <a:t>8</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時間　　　□</a:t>
                      </a:r>
                      <a:r>
                        <a:rPr lang="en-US" sz="1050" kern="100" dirty="0">
                          <a:effectLst/>
                          <a:latin typeface="游明朝" panose="02020400000000000000" pitchFamily="18" charset="-128"/>
                          <a:ea typeface="Meiryo UI" panose="020B0604030504040204" pitchFamily="50" charset="-128"/>
                          <a:cs typeface="Times New Roman" panose="02020603050405020304" pitchFamily="18" charset="0"/>
                        </a:rPr>
                        <a:t>16</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時間　　　□</a:t>
                      </a:r>
                      <a:r>
                        <a:rPr lang="en-US" sz="1050" kern="100" dirty="0">
                          <a:effectLst/>
                          <a:latin typeface="游明朝" panose="02020400000000000000" pitchFamily="18" charset="-128"/>
                          <a:ea typeface="Meiryo UI" panose="020B0604030504040204" pitchFamily="50" charset="-128"/>
                          <a:cs typeface="Times New Roman" panose="02020603050405020304" pitchFamily="18" charset="0"/>
                        </a:rPr>
                        <a:t>24</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時間　　　□その他（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26526">
                <a:tc>
                  <a:txBody>
                    <a:bodyPr/>
                    <a:lstStyle/>
                    <a:p>
                      <a:pPr algn="just">
                        <a:spcAft>
                          <a:spcPts val="0"/>
                        </a:spcAft>
                      </a:pPr>
                      <a:r>
                        <a:rPr lang="ja-JP" sz="800" kern="100">
                          <a:effectLst/>
                          <a:latin typeface="游明朝" panose="02020400000000000000" pitchFamily="18" charset="-128"/>
                          <a:ea typeface="Meiryo UI" panose="020B0604030504040204" pitchFamily="50" charset="-128"/>
                          <a:cs typeface="Times New Roman" panose="02020603050405020304" pitchFamily="18" charset="0"/>
                        </a:rPr>
                        <a:t>設備ウォーミングアップ</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□必要（暖気運転等）　　　□必要なし</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26526">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段取時間</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　約　　　　　　　　　　　分</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126526">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後片づけ時間</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　約　　　　　　　　　　　分</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828000">
                <a:tc rowSpan="2">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前後工程との関係</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前工程からのワーク引渡し状況：</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82800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後工程への引渡し：</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828000">
                <a:tc rowSpan="2">
                  <a:txBody>
                    <a:bodyPr/>
                    <a:lstStyle/>
                    <a:p>
                      <a:r>
                        <a:rPr lang="ja-JP" sz="1050" kern="100" dirty="0">
                          <a:effectLst/>
                          <a:latin typeface="游明朝" panose="02020400000000000000" pitchFamily="18" charset="-128"/>
                          <a:ea typeface="Meiryo UI" panose="020B0604030504040204" pitchFamily="50" charset="-128"/>
                        </a:rPr>
                        <a:t>要求品質</a:t>
                      </a:r>
                      <a:r>
                        <a:rPr lang="ja-JP" sz="1050" kern="100" dirty="0">
                          <a:effectLst/>
                          <a:latin typeface="游明朝" panose="02020400000000000000" pitchFamily="18" charset="-128"/>
                          <a:ea typeface="游明朝" panose="02020400000000000000" pitchFamily="18" charset="-128"/>
                        </a:rPr>
                        <a:t> </a:t>
                      </a:r>
                      <a:endParaRPr lang="en-US" altLang="ja-JP" sz="1050" kern="100" dirty="0">
                        <a:effectLst/>
                        <a:latin typeface="游明朝" panose="02020400000000000000" pitchFamily="18" charset="-128"/>
                        <a:ea typeface="游明朝" panose="02020400000000000000" pitchFamily="18" charset="-128"/>
                      </a:endParaRPr>
                    </a:p>
                    <a:p>
                      <a:endParaRPr lang="en-US" altLang="ja-JP" sz="1050" kern="100" dirty="0">
                        <a:effectLst/>
                        <a:latin typeface="游明朝" panose="02020400000000000000" pitchFamily="18" charset="-128"/>
                        <a:ea typeface="游明朝" panose="02020400000000000000" pitchFamily="18" charset="-128"/>
                      </a:endParaRPr>
                    </a:p>
                    <a:p>
                      <a:pPr algn="just">
                        <a:spcAft>
                          <a:spcPts val="0"/>
                        </a:spcAft>
                      </a:pP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89535" indent="-89535" algn="just">
                        <a:spcAft>
                          <a:spcPts val="0"/>
                        </a:spcAft>
                      </a:pPr>
                      <a:r>
                        <a:rPr lang="en-US" altLang="ja-JP" sz="800" kern="100" dirty="0">
                          <a:effectLst/>
                          <a:latin typeface="ＭＳ 明朝" panose="02020609040205080304" pitchFamily="17" charset="-128"/>
                          <a:ea typeface="游明朝" panose="02020400000000000000" pitchFamily="18" charset="-128"/>
                          <a:cs typeface="ＭＳ 明朝" panose="02020609040205080304" pitchFamily="17" charset="-128"/>
                        </a:rPr>
                        <a:t>※</a:t>
                      </a:r>
                      <a:r>
                        <a:rPr lang="ja-JP" altLang="ja-JP" sz="800" kern="100" dirty="0">
                          <a:effectLst/>
                          <a:latin typeface="游明朝" panose="02020400000000000000" pitchFamily="18" charset="-128"/>
                          <a:ea typeface="ＭＳ 明朝" panose="02020609040205080304" pitchFamily="17" charset="-128"/>
                          <a:cs typeface="ＭＳ 明朝" panose="02020609040205080304" pitchFamily="17" charset="-128"/>
                        </a:rPr>
                        <a:t>品質の確認（検査）を設備で行うか、依頼元で行うかを決めておく必要があります。設備内で品質確認を行う機能を要求した場合、高額になる場合があります。</a:t>
                      </a:r>
                      <a:endParaRPr lang="ja-JP" sz="1050" kern="100" dirty="0">
                        <a:effectLst/>
                        <a:latin typeface="游明朝" panose="02020400000000000000" pitchFamily="18" charset="-128"/>
                        <a:ea typeface="游明朝" panose="02020400000000000000" pitchFamily="18" charset="-128"/>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ワークに対して要求される品質：</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82800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設備に対して要求される品質：</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bl>
          </a:graphicData>
        </a:graphic>
      </p:graphicFrame>
      <p:sp>
        <p:nvSpPr>
          <p:cNvPr id="28" name="正方形/長方形 27"/>
          <p:cNvSpPr/>
          <p:nvPr/>
        </p:nvSpPr>
        <p:spPr>
          <a:xfrm>
            <a:off x="303430" y="730232"/>
            <a:ext cx="1944763"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４．</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3 </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処理能力</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494285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13</a:t>
            </a:fld>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2805678877"/>
              </p:ext>
            </p:extLst>
          </p:nvPr>
        </p:nvGraphicFramePr>
        <p:xfrm>
          <a:off x="593678" y="670939"/>
          <a:ext cx="8782097" cy="2572200"/>
        </p:xfrm>
        <a:graphic>
          <a:graphicData uri="http://schemas.openxmlformats.org/drawingml/2006/table">
            <a:tbl>
              <a:tblPr>
                <a:tableStyleId>{5C22544A-7EE6-4342-B048-85BDC9FD1C3A}</a:tableStyleId>
              </a:tblPr>
              <a:tblGrid>
                <a:gridCol w="1625647">
                  <a:extLst>
                    <a:ext uri="{9D8B030D-6E8A-4147-A177-3AD203B41FA5}">
                      <a16:colId xmlns:a16="http://schemas.microsoft.com/office/drawing/2014/main" val="20000"/>
                    </a:ext>
                  </a:extLst>
                </a:gridCol>
                <a:gridCol w="7156450">
                  <a:extLst>
                    <a:ext uri="{9D8B030D-6E8A-4147-A177-3AD203B41FA5}">
                      <a16:colId xmlns:a16="http://schemas.microsoft.com/office/drawing/2014/main" val="20001"/>
                    </a:ext>
                  </a:extLst>
                </a:gridCol>
              </a:tblGrid>
              <a:tr h="432000">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安全に関する事項</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　安全基準書の有り無し、安全具に関する社内取り決め等</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32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設備に関する事項</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just">
                        <a:spcAft>
                          <a:spcPts val="0"/>
                        </a:spcAft>
                        <a:buFont typeface="Meiryo UI" panose="020B0604030504040204" pitchFamily="50" charset="-128"/>
                        <a:buChar char="※"/>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社内設備標準書の有り無し等</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32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ワークの品質</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　把持可能箇所、把持による表面の状態の程度、水分、油分の付着の程度、</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266700"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ワークの接し部分の材質、成分の影響</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32000">
                <a:tc>
                  <a:txBody>
                    <a:bodyPr/>
                    <a:lstStyle/>
                    <a:p>
                      <a:pPr algn="just">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32000">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28" name="正方形/長方形 27"/>
          <p:cNvSpPr/>
          <p:nvPr/>
        </p:nvSpPr>
        <p:spPr>
          <a:xfrm>
            <a:off x="243410" y="262000"/>
            <a:ext cx="2045753"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４．４</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注意事項</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正方形/長方形 5"/>
          <p:cNvSpPr/>
          <p:nvPr/>
        </p:nvSpPr>
        <p:spPr>
          <a:xfrm>
            <a:off x="243410" y="3245467"/>
            <a:ext cx="3135795"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４．</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当社組織体制・担当者</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7" name="表 6"/>
          <p:cNvGraphicFramePr>
            <a:graphicFrameLocks noGrp="1"/>
          </p:cNvGraphicFramePr>
          <p:nvPr>
            <p:extLst>
              <p:ext uri="{D42A27DB-BD31-4B8C-83A1-F6EECF244321}">
                <p14:modId xmlns:p14="http://schemas.microsoft.com/office/powerpoint/2010/main" val="1023102519"/>
              </p:ext>
            </p:extLst>
          </p:nvPr>
        </p:nvGraphicFramePr>
        <p:xfrm>
          <a:off x="593677" y="3653127"/>
          <a:ext cx="8782097" cy="2592000"/>
        </p:xfrm>
        <a:graphic>
          <a:graphicData uri="http://schemas.openxmlformats.org/drawingml/2006/table">
            <a:tbl>
              <a:tblPr>
                <a:tableStyleId>{5C22544A-7EE6-4342-B048-85BDC9FD1C3A}</a:tableStyleId>
              </a:tblPr>
              <a:tblGrid>
                <a:gridCol w="1625647">
                  <a:extLst>
                    <a:ext uri="{9D8B030D-6E8A-4147-A177-3AD203B41FA5}">
                      <a16:colId xmlns:a16="http://schemas.microsoft.com/office/drawing/2014/main" val="20000"/>
                    </a:ext>
                  </a:extLst>
                </a:gridCol>
                <a:gridCol w="7156450">
                  <a:extLst>
                    <a:ext uri="{9D8B030D-6E8A-4147-A177-3AD203B41FA5}">
                      <a16:colId xmlns:a16="http://schemas.microsoft.com/office/drawing/2014/main" val="20001"/>
                    </a:ext>
                  </a:extLst>
                </a:gridCol>
              </a:tblGrid>
              <a:tr h="432000">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生産技術</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□有（担当者：　　　　　　　　　　　　　　　　）　□無</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32000">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製造</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□有（担当者：　　　　　　　　　　　　　　　　）　□無</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32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安全</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□有（担当者：　　　　　　　　　　　　　　　　）　□無</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32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保全</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□有（担当者：　　　　　　　　　　　　　　　　）　□無</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32000">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品質保証</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□有（担当者：　　　　　　　　　　　　　　　　）　□無</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32000">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20517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14</a:t>
            </a:fld>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3774503818"/>
              </p:ext>
            </p:extLst>
          </p:nvPr>
        </p:nvGraphicFramePr>
        <p:xfrm>
          <a:off x="593678" y="670939"/>
          <a:ext cx="8782097" cy="5708160"/>
        </p:xfrm>
        <a:graphic>
          <a:graphicData uri="http://schemas.openxmlformats.org/drawingml/2006/table">
            <a:tbl>
              <a:tblPr>
                <a:tableStyleId>{5C22544A-7EE6-4342-B048-85BDC9FD1C3A}</a:tableStyleId>
              </a:tblPr>
              <a:tblGrid>
                <a:gridCol w="1625647">
                  <a:extLst>
                    <a:ext uri="{9D8B030D-6E8A-4147-A177-3AD203B41FA5}">
                      <a16:colId xmlns:a16="http://schemas.microsoft.com/office/drawing/2014/main" val="20000"/>
                    </a:ext>
                  </a:extLst>
                </a:gridCol>
                <a:gridCol w="7156450">
                  <a:extLst>
                    <a:ext uri="{9D8B030D-6E8A-4147-A177-3AD203B41FA5}">
                      <a16:colId xmlns:a16="http://schemas.microsoft.com/office/drawing/2014/main" val="20001"/>
                    </a:ext>
                  </a:extLst>
                </a:gridCol>
              </a:tblGrid>
              <a:tr h="306000">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導入住所・工場名</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設置フロア</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　　　　　　　　　　階　　　　　　　フロア耐荷重　　　　　　　　　　　ｔ</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設置環境</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屋内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屋外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倉庫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事務所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その他（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設置スペース</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高さ：　　　　　　　　㎜　　　　　　幅：　　　　　　　　㎜　　　　　　奥行：　　　　　　　　㎜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耐荷重：　　　　　　　　　　　　ｔ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材料・仕掛品や在庫のスペース</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スペースあり　高さ：　　　　　　㎜　　　幅：　　　　　　　㎜　　　奥行：　　　　　　㎜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スペースなし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レイアウト変更必要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レイアウト変更必要なし</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温度</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常温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低温（　　　　　　　　℃）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高温（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その他（　　　　　　　℃　±　　　　　　　℃　）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湿度</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常湿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低湿（　　　　　　　　％）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高湿（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その他（　　　　　　　％　±　　　　　　　％　）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塵埃</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通常環境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要防塵対策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クリーンルーム（クラス：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騒音</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特に制限なし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制限あり（　　　　　　　　　　</a:t>
                      </a:r>
                      <a:r>
                        <a:rPr lang="en-US" sz="1050" kern="100">
                          <a:effectLst/>
                          <a:latin typeface="游明朝" panose="02020400000000000000" pitchFamily="18" charset="-128"/>
                          <a:ea typeface="Meiryo UI" panose="020B0604030504040204" pitchFamily="50" charset="-128"/>
                          <a:cs typeface="Times New Roman" panose="02020603050405020304" pitchFamily="18" charset="0"/>
                        </a:rPr>
                        <a:t>db</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以下）</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光</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特に制限なし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制限あり（　　　　　　　　　　ルクス以下）</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日当たり</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直射日光なし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直射日光あり（　　　　　　　　　　時～　　　　　　　　　　　時）</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防水・防滴</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特に制限なし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制限あり（</a:t>
                      </a:r>
                      <a:r>
                        <a:rPr lang="en-US" sz="1050" kern="100">
                          <a:effectLst/>
                          <a:latin typeface="游明朝" panose="02020400000000000000" pitchFamily="18" charset="-128"/>
                          <a:ea typeface="Meiryo UI" panose="020B0604030504040204" pitchFamily="50" charset="-128"/>
                          <a:cs typeface="Times New Roman" panose="02020603050405020304" pitchFamily="18" charset="0"/>
                        </a:rPr>
                        <a:t>IP</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　　　　　　　以上）</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防爆構造</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特に必要なし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必要あり（種類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電気的ストレス</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特に影響なし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影響あり（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電気的ノイズ</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特に影響なし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影響あり（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振動</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特に影響なし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影響あり（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人流</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周囲に人はいない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周囲に常時人流あり（　　　　　　　　　　　　　　　　　　名）</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306000">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安全柵</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dirty="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特に必要なし　　</a:t>
                      </a:r>
                      <a:r>
                        <a:rPr lang="en-US" sz="1050" kern="100" dirty="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必要あり（種類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bl>
          </a:graphicData>
        </a:graphic>
      </p:graphicFrame>
      <p:sp>
        <p:nvSpPr>
          <p:cNvPr id="28" name="正方形/長方形 27"/>
          <p:cNvSpPr/>
          <p:nvPr/>
        </p:nvSpPr>
        <p:spPr>
          <a:xfrm>
            <a:off x="319552" y="224951"/>
            <a:ext cx="2983509"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４．</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6 </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導入環境・制約条件</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941316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15</a:t>
            </a:fld>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1633080330"/>
              </p:ext>
            </p:extLst>
          </p:nvPr>
        </p:nvGraphicFramePr>
        <p:xfrm>
          <a:off x="593678" y="670939"/>
          <a:ext cx="8782097" cy="1836000"/>
        </p:xfrm>
        <a:graphic>
          <a:graphicData uri="http://schemas.openxmlformats.org/drawingml/2006/table">
            <a:tbl>
              <a:tblPr>
                <a:tableStyleId>{5C22544A-7EE6-4342-B048-85BDC9FD1C3A}</a:tableStyleId>
              </a:tblPr>
              <a:tblGrid>
                <a:gridCol w="1625647">
                  <a:extLst>
                    <a:ext uri="{9D8B030D-6E8A-4147-A177-3AD203B41FA5}">
                      <a16:colId xmlns:a16="http://schemas.microsoft.com/office/drawing/2014/main" val="20000"/>
                    </a:ext>
                  </a:extLst>
                </a:gridCol>
                <a:gridCol w="7156450">
                  <a:extLst>
                    <a:ext uri="{9D8B030D-6E8A-4147-A177-3AD203B41FA5}">
                      <a16:colId xmlns:a16="http://schemas.microsoft.com/office/drawing/2014/main" val="20001"/>
                    </a:ext>
                  </a:extLst>
                </a:gridCol>
              </a:tblGrid>
              <a:tr h="306000">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ロボット</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06000">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制御機器</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PLC</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　　　　　　　　　タッチパネル：　　　　　　　　モーションコントローラ：</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モーター</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サーボモータ：　　　　　　　　　インバーター：　　　　　　　　　インダクションモータ：</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空圧機器</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センサー</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06000">
                <a:tc>
                  <a:txBody>
                    <a:bodyPr/>
                    <a:lstStyle/>
                    <a:p>
                      <a:pPr algn="just">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28" name="正方形/長方形 27"/>
          <p:cNvSpPr/>
          <p:nvPr/>
        </p:nvSpPr>
        <p:spPr>
          <a:xfrm>
            <a:off x="256055" y="301607"/>
            <a:ext cx="6101350"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４．</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7 </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使用機器指定メーカー（無ければ記載の必要は無し）</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5" name="表 4"/>
          <p:cNvGraphicFramePr>
            <a:graphicFrameLocks noGrp="1"/>
          </p:cNvGraphicFramePr>
          <p:nvPr>
            <p:extLst>
              <p:ext uri="{D42A27DB-BD31-4B8C-83A1-F6EECF244321}">
                <p14:modId xmlns:p14="http://schemas.microsoft.com/office/powerpoint/2010/main" val="1223528071"/>
              </p:ext>
            </p:extLst>
          </p:nvPr>
        </p:nvGraphicFramePr>
        <p:xfrm>
          <a:off x="593678" y="2876271"/>
          <a:ext cx="8782097" cy="1906200"/>
        </p:xfrm>
        <a:graphic>
          <a:graphicData uri="http://schemas.openxmlformats.org/drawingml/2006/table">
            <a:tbl>
              <a:tblPr>
                <a:tableStyleId>{5C22544A-7EE6-4342-B048-85BDC9FD1C3A}</a:tableStyleId>
              </a:tblPr>
              <a:tblGrid>
                <a:gridCol w="1625647">
                  <a:extLst>
                    <a:ext uri="{9D8B030D-6E8A-4147-A177-3AD203B41FA5}">
                      <a16:colId xmlns:a16="http://schemas.microsoft.com/office/drawing/2014/main" val="20000"/>
                    </a:ext>
                  </a:extLst>
                </a:gridCol>
                <a:gridCol w="7156450">
                  <a:extLst>
                    <a:ext uri="{9D8B030D-6E8A-4147-A177-3AD203B41FA5}">
                      <a16:colId xmlns:a16="http://schemas.microsoft.com/office/drawing/2014/main" val="20001"/>
                    </a:ext>
                  </a:extLst>
                </a:gridCol>
              </a:tblGrid>
              <a:tr h="306000">
                <a:tc rowSpan="3">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電源</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現状なし（要工事）</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0600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100V</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電源　　　　　　　　箇所</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フロア電源容量　　　　　　　　</a:t>
                      </a:r>
                      <a:r>
                        <a:rPr lang="en-US" sz="1050" kern="100">
                          <a:effectLst/>
                          <a:latin typeface="游明朝" panose="02020400000000000000" pitchFamily="18" charset="-128"/>
                          <a:ea typeface="Meiryo UI" panose="020B0604030504040204" pitchFamily="50" charset="-128"/>
                          <a:cs typeface="Times New Roman" panose="02020603050405020304" pitchFamily="18" charset="0"/>
                        </a:rPr>
                        <a:t>kv</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　　　　　　　　</a:t>
                      </a:r>
                      <a:r>
                        <a:rPr lang="en-US" sz="1050" kern="100">
                          <a:effectLst/>
                          <a:latin typeface="游明朝" panose="02020400000000000000" pitchFamily="18" charset="-128"/>
                          <a:ea typeface="Meiryo UI" panose="020B0604030504040204" pitchFamily="50" charset="-128"/>
                          <a:cs typeface="Times New Roman" panose="02020603050405020304" pitchFamily="18" charset="0"/>
                        </a:rPr>
                        <a:t>kw</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00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220V</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電源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□44</a:t>
                      </a: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0V</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電源　　　　　箇所（三相：　　　　箇所　　単相：　　　　箇所）</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フロア電源容量　　　　　　　　</a:t>
                      </a:r>
                      <a:r>
                        <a:rPr lang="en-US" sz="1050" kern="100">
                          <a:effectLst/>
                          <a:latin typeface="游明朝" panose="02020400000000000000" pitchFamily="18" charset="-128"/>
                          <a:ea typeface="Meiryo UI" panose="020B0604030504040204" pitchFamily="50" charset="-128"/>
                          <a:cs typeface="Times New Roman" panose="02020603050405020304" pitchFamily="18" charset="0"/>
                        </a:rPr>
                        <a:t>kv</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エアー源</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なし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今回のシステムには不要</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あり（　　　　　　　</a:t>
                      </a:r>
                      <a:r>
                        <a:rPr lang="en-US" sz="1050" kern="100">
                          <a:effectLst/>
                          <a:latin typeface="游明朝" panose="02020400000000000000" pitchFamily="18" charset="-128"/>
                          <a:ea typeface="Meiryo UI" panose="020B0604030504040204" pitchFamily="50" charset="-128"/>
                          <a:cs typeface="Times New Roman" panose="02020603050405020304" pitchFamily="18" charset="0"/>
                        </a:rPr>
                        <a:t>MPa</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　　　　　　</a:t>
                      </a:r>
                      <a:r>
                        <a:rPr lang="en-US" sz="1050" kern="100">
                          <a:effectLst/>
                          <a:latin typeface="游明朝" panose="02020400000000000000" pitchFamily="18" charset="-128"/>
                          <a:ea typeface="Meiryo UI" panose="020B0604030504040204" pitchFamily="50" charset="-128"/>
                          <a:cs typeface="Times New Roman" panose="02020603050405020304" pitchFamily="18" charset="0"/>
                        </a:rPr>
                        <a:t>L/min</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a:t>
                      </a:r>
                      <a:r>
                        <a:rPr lang="en-US" sz="1050" kern="100">
                          <a:effectLst/>
                          <a:latin typeface="游明朝" panose="02020400000000000000" pitchFamily="18" charset="-128"/>
                          <a:ea typeface="Meiryo UI" panose="020B0604030504040204" pitchFamily="50" charset="-128"/>
                          <a:cs typeface="Times New Roman" panose="02020603050405020304" pitchFamily="18" charset="0"/>
                        </a:rPr>
                        <a:t>ANR</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フロア給水源</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なし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今回のシステムには不要</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あり（　　　　　　　　　</a:t>
                      </a:r>
                      <a:r>
                        <a:rPr lang="en-US" sz="1050" kern="100">
                          <a:effectLst/>
                          <a:latin typeface="游明朝" panose="02020400000000000000" pitchFamily="18" charset="-128"/>
                          <a:ea typeface="Meiryo UI" panose="020B0604030504040204" pitchFamily="50" charset="-128"/>
                          <a:cs typeface="Times New Roman" panose="02020603050405020304" pitchFamily="18" charset="0"/>
                        </a:rPr>
                        <a:t>m3/h</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ガス供給源</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なし　　　　　　　　　</a:t>
                      </a:r>
                      <a:r>
                        <a:rPr lang="en-US" sz="1050" kern="100" dirty="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今回のシステムには不要</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あり（　　　　　　　　　</a:t>
                      </a:r>
                      <a:r>
                        <a:rPr lang="en-US" sz="1050" kern="100" dirty="0">
                          <a:effectLst/>
                          <a:latin typeface="游明朝" panose="02020400000000000000" pitchFamily="18" charset="-128"/>
                          <a:ea typeface="Meiryo UI" panose="020B0604030504040204" pitchFamily="50" charset="-128"/>
                          <a:cs typeface="Times New Roman" panose="02020603050405020304" pitchFamily="18" charset="0"/>
                        </a:rPr>
                        <a:t>m3/h</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6" name="正方形/長方形 5"/>
          <p:cNvSpPr/>
          <p:nvPr/>
        </p:nvSpPr>
        <p:spPr>
          <a:xfrm>
            <a:off x="256055" y="2506939"/>
            <a:ext cx="1713931"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４．</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8 </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動力源</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正方形/長方形 6"/>
          <p:cNvSpPr/>
          <p:nvPr/>
        </p:nvSpPr>
        <p:spPr>
          <a:xfrm>
            <a:off x="922520" y="5051871"/>
            <a:ext cx="4324582" cy="1169551"/>
          </a:xfrm>
          <a:prstGeom prst="rect">
            <a:avLst/>
          </a:prstGeom>
        </p:spPr>
        <p:txBody>
          <a:bodyPr wrap="none">
            <a:spAutoFit/>
          </a:bodyPr>
          <a:lstStyle/>
          <a:p>
            <a:r>
              <a:rPr lang="ja-JP" altLang="ja-JP" sz="1400" dirty="0"/>
              <a:t>（参考）装置１台分のユーティリティ例</a:t>
            </a:r>
          </a:p>
          <a:p>
            <a:r>
              <a:rPr lang="ja-JP" altLang="en-US" sz="1400" dirty="0"/>
              <a:t>　　・　</a:t>
            </a:r>
            <a:r>
              <a:rPr lang="ja-JP" altLang="ja-JP" sz="1400" dirty="0"/>
              <a:t>一次電源：３相</a:t>
            </a:r>
            <a:r>
              <a:rPr lang="en-US" altLang="ja-JP" sz="1400" dirty="0"/>
              <a:t>220V50A </a:t>
            </a:r>
            <a:r>
              <a:rPr lang="ja-JP" altLang="ja-JP" sz="1400" dirty="0"/>
              <a:t>又は　</a:t>
            </a:r>
            <a:r>
              <a:rPr lang="en-US" altLang="ja-JP" sz="1400" dirty="0"/>
              <a:t>KVA</a:t>
            </a:r>
            <a:endParaRPr lang="ja-JP" altLang="ja-JP" sz="1400" dirty="0"/>
          </a:p>
          <a:p>
            <a:r>
              <a:rPr lang="ja-JP" altLang="en-US" sz="1400" dirty="0"/>
              <a:t>　　</a:t>
            </a:r>
            <a:r>
              <a:rPr lang="ja-JP" altLang="ja-JP" sz="1400" dirty="0"/>
              <a:t>・</a:t>
            </a:r>
            <a:r>
              <a:rPr lang="ja-JP" altLang="en-US" sz="1400" dirty="0"/>
              <a:t>　</a:t>
            </a:r>
            <a:r>
              <a:rPr lang="ja-JP" altLang="ja-JP" sz="1400" dirty="0"/>
              <a:t>ロボット：</a:t>
            </a:r>
            <a:r>
              <a:rPr lang="en-US" altLang="ja-JP" sz="1400" dirty="0"/>
              <a:t>3</a:t>
            </a:r>
            <a:r>
              <a:rPr lang="ja-JP" altLang="ja-JP" sz="1400" dirty="0"/>
              <a:t>相</a:t>
            </a:r>
            <a:r>
              <a:rPr lang="en-US" altLang="ja-JP" sz="1400" dirty="0"/>
              <a:t>220V30A</a:t>
            </a:r>
            <a:endParaRPr lang="ja-JP" altLang="ja-JP" sz="1400" dirty="0"/>
          </a:p>
          <a:p>
            <a:r>
              <a:rPr lang="ja-JP" altLang="en-US" sz="1400" dirty="0"/>
              <a:t>　　</a:t>
            </a:r>
            <a:r>
              <a:rPr lang="ja-JP" altLang="ja-JP" sz="1400" dirty="0"/>
              <a:t>・</a:t>
            </a:r>
            <a:r>
              <a:rPr lang="ja-JP" altLang="en-US" sz="1400" dirty="0"/>
              <a:t>　</a:t>
            </a:r>
            <a:r>
              <a:rPr lang="ja-JP" altLang="ja-JP" sz="1400" dirty="0"/>
              <a:t>一次圧縮エア：</a:t>
            </a:r>
            <a:r>
              <a:rPr lang="en-US" altLang="ja-JP" sz="1400" dirty="0"/>
              <a:t>0.4MPa</a:t>
            </a:r>
            <a:r>
              <a:rPr lang="ja-JP" altLang="ja-JP" sz="1400" dirty="0"/>
              <a:t>以上、</a:t>
            </a:r>
            <a:r>
              <a:rPr lang="en-US" altLang="ja-JP" sz="1400" dirty="0"/>
              <a:t>400L/min</a:t>
            </a:r>
            <a:r>
              <a:rPr lang="ja-JP" altLang="ja-JP" sz="1400" dirty="0"/>
              <a:t>　</a:t>
            </a:r>
            <a:r>
              <a:rPr lang="en-US" altLang="ja-JP" sz="1400" dirty="0"/>
              <a:t>ANR</a:t>
            </a:r>
            <a:r>
              <a:rPr lang="ja-JP" altLang="ja-JP" sz="1400" dirty="0"/>
              <a:t>以上</a:t>
            </a:r>
          </a:p>
          <a:p>
            <a:r>
              <a:rPr lang="ja-JP" altLang="ja-JP" sz="1400" dirty="0"/>
              <a:t>　</a:t>
            </a:r>
            <a:r>
              <a:rPr lang="ja-JP" altLang="en-US" sz="1400" dirty="0"/>
              <a:t>　　</a:t>
            </a:r>
            <a:r>
              <a:rPr lang="ja-JP" altLang="ja-JP" sz="1400" dirty="0"/>
              <a:t>※</a:t>
            </a:r>
            <a:r>
              <a:rPr lang="ja-JP" altLang="en-US" sz="1400" dirty="0"/>
              <a:t>　</a:t>
            </a:r>
            <a:r>
              <a:rPr lang="ja-JP" altLang="ja-JP" sz="1400" dirty="0"/>
              <a:t>詳細設計後に決定されます。</a:t>
            </a:r>
          </a:p>
        </p:txBody>
      </p:sp>
    </p:spTree>
    <p:extLst>
      <p:ext uri="{BB962C8B-B14F-4D97-AF65-F5344CB8AC3E}">
        <p14:creationId xmlns:p14="http://schemas.microsoft.com/office/powerpoint/2010/main" val="1286126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16</a:t>
            </a:fld>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1582444276"/>
              </p:ext>
            </p:extLst>
          </p:nvPr>
        </p:nvGraphicFramePr>
        <p:xfrm>
          <a:off x="593678" y="670939"/>
          <a:ext cx="8782097" cy="3410280"/>
        </p:xfrm>
        <a:graphic>
          <a:graphicData uri="http://schemas.openxmlformats.org/drawingml/2006/table">
            <a:tbl>
              <a:tblPr>
                <a:tableStyleId>{5C22544A-7EE6-4342-B048-85BDC9FD1C3A}</a:tableStyleId>
              </a:tblPr>
              <a:tblGrid>
                <a:gridCol w="1625647">
                  <a:extLst>
                    <a:ext uri="{9D8B030D-6E8A-4147-A177-3AD203B41FA5}">
                      <a16:colId xmlns:a16="http://schemas.microsoft.com/office/drawing/2014/main" val="20000"/>
                    </a:ext>
                  </a:extLst>
                </a:gridCol>
                <a:gridCol w="7156450">
                  <a:extLst>
                    <a:ext uri="{9D8B030D-6E8A-4147-A177-3AD203B41FA5}">
                      <a16:colId xmlns:a16="http://schemas.microsoft.com/office/drawing/2014/main" val="20001"/>
                    </a:ext>
                  </a:extLst>
                </a:gridCol>
              </a:tblGrid>
              <a:tr h="306000">
                <a:tc>
                  <a:txBody>
                    <a:bodyPr/>
                    <a:lstStyle/>
                    <a:p>
                      <a:pPr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最小入り口サイズ</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高さ：　　　　　　㎜　　　幅：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エレベータ</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なし</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あり　（寸法　高さ：　　　　　　㎜　　　幅：　　　　　　　㎜　　　奥行：　　　　　　㎜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搬入経路廊下</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高さ、幅、耐荷重とも制限なし</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問題あり　（検討内容：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搬入経路上の</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障害物</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特になし</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問題あり　（検討内容：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既設クレーン</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なし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あり（耐荷重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搬入車両駐車</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特に制限なし　（ユニック駐車可）</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問題あり　（検討内容：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搬入・据付時条件</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制限なし</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制限あり　（内容：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搬入可能日</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平日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休日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その他（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indent="22860"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定時内　　　　</a:t>
                      </a: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定時外</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06000">
                <a:tc>
                  <a:txBody>
                    <a:bodyPr/>
                    <a:lstStyle/>
                    <a:p>
                      <a:pPr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既設ラインへの影響</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kern="10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制限なし</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Segoe UI Emoji" panose="020B0502040204020203" pitchFamily="34" charset="0"/>
                          <a:ea typeface="Segoe UI Emoji" panose="020B0502040204020203" pitchFamily="34" charset="0"/>
                          <a:cs typeface="Segoe UI Emoji" panose="020B0502040204020203" pitchFamily="34" charset="0"/>
                        </a:rPr>
                        <a:t>□</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制限あり　（内容：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06000">
                <a:tc>
                  <a:txBody>
                    <a:bodyPr/>
                    <a:lstStyle/>
                    <a:p>
                      <a:pPr algn="just">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
        <p:nvSpPr>
          <p:cNvPr id="28" name="正方形/長方形 27"/>
          <p:cNvSpPr/>
          <p:nvPr/>
        </p:nvSpPr>
        <p:spPr>
          <a:xfrm>
            <a:off x="213817" y="301607"/>
            <a:ext cx="2032929"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４．９</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搬入経路</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946454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17</a:t>
            </a:fld>
            <a:endParaRPr kumimoji="1" lang="ja-JP" altLang="en-US"/>
          </a:p>
        </p:txBody>
      </p:sp>
      <p:sp>
        <p:nvSpPr>
          <p:cNvPr id="28" name="正方形/長方形 27"/>
          <p:cNvSpPr/>
          <p:nvPr/>
        </p:nvSpPr>
        <p:spPr>
          <a:xfrm>
            <a:off x="179862" y="286524"/>
            <a:ext cx="2653290"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４．１０</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想定レイアウト</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正方形/長方形 4"/>
          <p:cNvSpPr/>
          <p:nvPr/>
        </p:nvSpPr>
        <p:spPr>
          <a:xfrm>
            <a:off x="474845" y="655856"/>
            <a:ext cx="6274475" cy="307777"/>
          </a:xfrm>
          <a:prstGeom prst="rect">
            <a:avLst/>
          </a:prstGeom>
        </p:spPr>
        <p:txBody>
          <a:bodyPr wrap="none">
            <a:spAutoFit/>
          </a:bodyPr>
          <a:lstStyle/>
          <a:p>
            <a:r>
              <a:rPr lang="ja-JP" altLang="ja-JP" sz="1400" dirty="0"/>
              <a:t>工程のレイアウトは以下を想定しておりますが、より効率的な形があればご提案ください。</a:t>
            </a:r>
          </a:p>
        </p:txBody>
      </p:sp>
      <p:sp>
        <p:nvSpPr>
          <p:cNvPr id="2" name="正方形/長方形 1"/>
          <p:cNvSpPr/>
          <p:nvPr/>
        </p:nvSpPr>
        <p:spPr>
          <a:xfrm>
            <a:off x="561975" y="963633"/>
            <a:ext cx="8867775" cy="543716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12612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18</a:t>
            </a:fld>
            <a:endParaRPr kumimoji="1" lang="ja-JP" altLang="en-US"/>
          </a:p>
        </p:txBody>
      </p:sp>
      <p:sp>
        <p:nvSpPr>
          <p:cNvPr id="5" name="正方形/長方形 4"/>
          <p:cNvSpPr/>
          <p:nvPr/>
        </p:nvSpPr>
        <p:spPr>
          <a:xfrm>
            <a:off x="247783" y="326929"/>
            <a:ext cx="2236510" cy="400110"/>
          </a:xfrm>
          <a:prstGeom prst="rect">
            <a:avLst/>
          </a:prstGeom>
        </p:spPr>
        <p:txBody>
          <a:bodyPr wrap="none">
            <a:spAutoFit/>
          </a:bodyPr>
          <a:lstStyle/>
          <a:p>
            <a:pPr algn="just">
              <a:spcAft>
                <a:spcPts val="0"/>
              </a:spcAft>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５</a:t>
            </a:r>
            <a:r>
              <a:rPr lang="ja-JP" altLang="ja-JP"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提案依頼事項</a:t>
            </a:r>
            <a:endParaRPr lang="ja-JP" altLang="ja-JP" sz="2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8" name="正方形/長方形 27"/>
          <p:cNvSpPr/>
          <p:nvPr/>
        </p:nvSpPr>
        <p:spPr>
          <a:xfrm>
            <a:off x="804353" y="727039"/>
            <a:ext cx="7265130" cy="523220"/>
          </a:xfrm>
          <a:prstGeom prst="rect">
            <a:avLst/>
          </a:prstGeom>
        </p:spPr>
        <p:txBody>
          <a:bodyPr wrap="none">
            <a:spAutoFit/>
          </a:bodyPr>
          <a:lstStyle/>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提案にあたっての前提条件がある場合は明記ください。</a:t>
            </a:r>
          </a:p>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また、弊社要件を満たさない提案内容、もしくはより良い提案がある場合は、その差異を明記ください。</a:t>
            </a:r>
          </a:p>
        </p:txBody>
      </p:sp>
      <p:sp>
        <p:nvSpPr>
          <p:cNvPr id="6" name="正方形/長方形 5"/>
          <p:cNvSpPr/>
          <p:nvPr/>
        </p:nvSpPr>
        <p:spPr>
          <a:xfrm>
            <a:off x="331197" y="1290903"/>
            <a:ext cx="2222083"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５．１</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提案の範囲</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正方形/長方形 6"/>
          <p:cNvSpPr/>
          <p:nvPr/>
        </p:nvSpPr>
        <p:spPr>
          <a:xfrm>
            <a:off x="741836" y="1660235"/>
            <a:ext cx="7390165" cy="523220"/>
          </a:xfrm>
          <a:prstGeom prst="rect">
            <a:avLst/>
          </a:prstGeom>
        </p:spPr>
        <p:txBody>
          <a:bodyPr wrap="none">
            <a:spAutoFit/>
          </a:bodyPr>
          <a:lstStyle/>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今回ご提案をお願いするロボットシステムの全体概要および調達するシステムの範囲は以下の通りです。</a:t>
            </a:r>
          </a:p>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ロボットシステムの設計・開発・導入・保守の具体的な実現方法をご提案ください。</a:t>
            </a:r>
          </a:p>
        </p:txBody>
      </p:sp>
      <p:sp>
        <p:nvSpPr>
          <p:cNvPr id="8" name="正方形/長方形 7"/>
          <p:cNvSpPr/>
          <p:nvPr/>
        </p:nvSpPr>
        <p:spPr>
          <a:xfrm>
            <a:off x="895926" y="2506083"/>
            <a:ext cx="8405092" cy="1098177"/>
          </a:xfrm>
          <a:prstGeom prst="rect">
            <a:avLst/>
          </a:prstGeom>
          <a:no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altLang="ja-JP" sz="1400" dirty="0"/>
              <a:t>• </a:t>
            </a:r>
            <a:r>
              <a:rPr lang="ja-JP" altLang="en-US" sz="1400" dirty="0"/>
              <a:t>対象工程〇〇における、▲▲作業をロボットで行うシステム</a:t>
            </a:r>
            <a:endParaRPr lang="ja-JP" altLang="ja-JP" sz="1400" dirty="0"/>
          </a:p>
          <a:p>
            <a:endParaRPr lang="ja-JP" altLang="en-US" sz="1400" dirty="0"/>
          </a:p>
        </p:txBody>
      </p:sp>
      <p:sp>
        <p:nvSpPr>
          <p:cNvPr id="10" name="正方形/長方形 9"/>
          <p:cNvSpPr/>
          <p:nvPr/>
        </p:nvSpPr>
        <p:spPr>
          <a:xfrm>
            <a:off x="669700" y="2191202"/>
            <a:ext cx="2169184" cy="338554"/>
          </a:xfrm>
          <a:prstGeom prst="rect">
            <a:avLst/>
          </a:prstGeom>
        </p:spPr>
        <p:txBody>
          <a:bodyPr wrap="none">
            <a:spAutoFit/>
          </a:bodyPr>
          <a:lstStyle/>
          <a:p>
            <a:pPr algn="just">
              <a:spcAft>
                <a:spcPts val="0"/>
              </a:spcAft>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①　ロボットシステム概要</a:t>
            </a:r>
            <a:endPar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正方形/長方形 10"/>
          <p:cNvSpPr/>
          <p:nvPr/>
        </p:nvSpPr>
        <p:spPr>
          <a:xfrm>
            <a:off x="895926" y="5077320"/>
            <a:ext cx="8405092" cy="1297143"/>
          </a:xfrm>
          <a:prstGeom prst="rect">
            <a:avLst/>
          </a:prstGeom>
          <a:no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ja-JP" sz="1400" dirty="0"/>
              <a:t>•</a:t>
            </a:r>
            <a:r>
              <a:rPr lang="ja-JP" altLang="en-US" sz="1400" dirty="0"/>
              <a:t> 危険な〇〇作業をロボットで実行する。</a:t>
            </a:r>
          </a:p>
          <a:p>
            <a:r>
              <a:rPr lang="en-US" altLang="ja-JP" sz="1400"/>
              <a:t>• </a:t>
            </a:r>
            <a:r>
              <a:rPr lang="ja-JP" altLang="en-US" sz="1400" dirty="0"/>
              <a:t>段取り替えの時間を</a:t>
            </a:r>
            <a:r>
              <a:rPr lang="en-US" altLang="ja-JP" sz="1400" dirty="0"/>
              <a:t>10</a:t>
            </a:r>
            <a:r>
              <a:rPr lang="ja-JP" altLang="en-US" sz="1400" dirty="0"/>
              <a:t>％短縮する。</a:t>
            </a:r>
          </a:p>
        </p:txBody>
      </p:sp>
      <p:sp>
        <p:nvSpPr>
          <p:cNvPr id="12" name="正方形/長方形 11"/>
          <p:cNvSpPr/>
          <p:nvPr/>
        </p:nvSpPr>
        <p:spPr>
          <a:xfrm>
            <a:off x="669700" y="4738766"/>
            <a:ext cx="2972289" cy="338554"/>
          </a:xfrm>
          <a:prstGeom prst="rect">
            <a:avLst/>
          </a:prstGeom>
        </p:spPr>
        <p:txBody>
          <a:bodyPr wrap="none">
            <a:spAutoFit/>
          </a:bodyPr>
          <a:lstStyle/>
          <a:p>
            <a:pPr algn="just">
              <a:spcAft>
                <a:spcPts val="0"/>
              </a:spcAft>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③　第１フェーズ（具体的目標）</a:t>
            </a:r>
            <a:endPar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正方形/長方形 12"/>
          <p:cNvSpPr/>
          <p:nvPr/>
        </p:nvSpPr>
        <p:spPr>
          <a:xfrm>
            <a:off x="669700" y="3707034"/>
            <a:ext cx="3079689" cy="338554"/>
          </a:xfrm>
          <a:prstGeom prst="rect">
            <a:avLst/>
          </a:prstGeom>
        </p:spPr>
        <p:txBody>
          <a:bodyPr wrap="none">
            <a:spAutoFit/>
          </a:bodyPr>
          <a:lstStyle/>
          <a:p>
            <a:pPr algn="just">
              <a:spcAft>
                <a:spcPts val="0"/>
              </a:spcAft>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②　調達するロボットシステムの範囲</a:t>
            </a:r>
            <a:endPar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正方形/長方形 13"/>
          <p:cNvSpPr/>
          <p:nvPr/>
        </p:nvSpPr>
        <p:spPr>
          <a:xfrm>
            <a:off x="895926" y="4017815"/>
            <a:ext cx="8053808" cy="523220"/>
          </a:xfrm>
          <a:prstGeom prst="rect">
            <a:avLst/>
          </a:prstGeom>
        </p:spPr>
        <p:txBody>
          <a:bodyPr wrap="none">
            <a:spAutoFit/>
          </a:bodyPr>
          <a:lstStyle/>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今回の調達範囲は当面の目標である第１フェーズとしますが、第２フェーズへの拡張性があることを示して下さい。</a:t>
            </a:r>
          </a:p>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また、第１フェーズの提案で、第２フェーズの機能を実現可能なものがあればご提案ください。</a:t>
            </a:r>
          </a:p>
        </p:txBody>
      </p:sp>
    </p:spTree>
    <p:extLst>
      <p:ext uri="{BB962C8B-B14F-4D97-AF65-F5344CB8AC3E}">
        <p14:creationId xmlns:p14="http://schemas.microsoft.com/office/powerpoint/2010/main" val="252581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19</a:t>
            </a:fld>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166786845"/>
              </p:ext>
            </p:extLst>
          </p:nvPr>
        </p:nvGraphicFramePr>
        <p:xfrm>
          <a:off x="593678" y="670939"/>
          <a:ext cx="8782097" cy="3672000"/>
        </p:xfrm>
        <a:graphic>
          <a:graphicData uri="http://schemas.openxmlformats.org/drawingml/2006/table">
            <a:tbl>
              <a:tblPr>
                <a:tableStyleId>{5C22544A-7EE6-4342-B048-85BDC9FD1C3A}</a:tableStyleId>
              </a:tblPr>
              <a:tblGrid>
                <a:gridCol w="1806622">
                  <a:extLst>
                    <a:ext uri="{9D8B030D-6E8A-4147-A177-3AD203B41FA5}">
                      <a16:colId xmlns:a16="http://schemas.microsoft.com/office/drawing/2014/main" val="20000"/>
                    </a:ext>
                  </a:extLst>
                </a:gridCol>
                <a:gridCol w="6975475">
                  <a:extLst>
                    <a:ext uri="{9D8B030D-6E8A-4147-A177-3AD203B41FA5}">
                      <a16:colId xmlns:a16="http://schemas.microsoft.com/office/drawing/2014/main" val="20001"/>
                    </a:ext>
                  </a:extLst>
                </a:gridCol>
              </a:tblGrid>
              <a:tr h="306000">
                <a:tc>
                  <a:txBody>
                    <a:bodyPr/>
                    <a:lstStyle/>
                    <a:p>
                      <a:pPr marL="0" lvl="0" indent="0" algn="just">
                        <a:spcAft>
                          <a:spcPts val="0"/>
                        </a:spcAft>
                        <a:buFont typeface="+mj-ea"/>
                        <a:buNone/>
                      </a:pPr>
                      <a:r>
                        <a:rPr lang="ja-JP" altLang="en-US" sz="1050" kern="100" dirty="0">
                          <a:effectLst/>
                          <a:latin typeface="游明朝" panose="02020400000000000000" pitchFamily="18" charset="-128"/>
                          <a:ea typeface="Meiryo UI" panose="020B0604030504040204" pitchFamily="50" charset="-128"/>
                          <a:cs typeface="Times New Roman" panose="02020603050405020304" pitchFamily="18" charset="0"/>
                        </a:rPr>
                        <a:t>①　</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工程</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基本的な考え方と案</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06000">
                <a:tc>
                  <a:txBody>
                    <a:bodyPr/>
                    <a:lstStyle/>
                    <a:p>
                      <a:pPr marL="0" lvl="0" indent="0" algn="just">
                        <a:spcAft>
                          <a:spcPts val="0"/>
                        </a:spcAft>
                        <a:buFont typeface="+mj-ea"/>
                        <a:buNone/>
                      </a:pPr>
                      <a:r>
                        <a:rPr lang="ja-JP" altLang="en-US" sz="1050" kern="100" dirty="0">
                          <a:effectLst/>
                          <a:latin typeface="游明朝" panose="02020400000000000000" pitchFamily="18" charset="-128"/>
                          <a:ea typeface="Meiryo UI" panose="020B0604030504040204" pitchFamily="50" charset="-128"/>
                          <a:cs typeface="Times New Roman" panose="02020603050405020304" pitchFamily="18" charset="0"/>
                        </a:rPr>
                        <a:t>②　</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システムの構成・仕様</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ja-JP" sz="1050" kern="100">
                          <a:effectLst/>
                          <a:latin typeface="游明朝" panose="02020400000000000000" pitchFamily="18" charset="-128"/>
                          <a:ea typeface="Meiryo UI" panose="020B0604030504040204" pitchFamily="50" charset="-128"/>
                          <a:cs typeface="Times New Roman" panose="02020603050405020304" pitchFamily="18" charset="0"/>
                        </a:rPr>
                        <a:t>周辺装置、ソフトウェア等を含む</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000">
                <a:tc>
                  <a:txBody>
                    <a:bodyPr/>
                    <a:lstStyle/>
                    <a:p>
                      <a:pPr marL="0" lvl="0" indent="0" algn="just">
                        <a:spcAft>
                          <a:spcPts val="0"/>
                        </a:spcAft>
                        <a:buFont typeface="+mj-ea"/>
                        <a:buNone/>
                      </a:pPr>
                      <a:r>
                        <a:rPr lang="ja-JP" altLang="en-US" sz="1050" kern="100" dirty="0">
                          <a:effectLst/>
                          <a:latin typeface="游明朝" panose="02020400000000000000" pitchFamily="18" charset="-128"/>
                          <a:ea typeface="Meiryo UI" panose="020B0604030504040204" pitchFamily="50" charset="-128"/>
                          <a:cs typeface="Times New Roman" panose="02020603050405020304" pitchFamily="18" charset="0"/>
                        </a:rPr>
                        <a:t>③　</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レイアウト図</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06000">
                <a:tc>
                  <a:txBody>
                    <a:bodyPr/>
                    <a:lstStyle/>
                    <a:p>
                      <a:pPr marL="0" lvl="0" indent="0" algn="just">
                        <a:spcAft>
                          <a:spcPts val="0"/>
                        </a:spcAft>
                        <a:buFont typeface="+mj-ea"/>
                        <a:buNone/>
                      </a:pPr>
                      <a:r>
                        <a:rPr lang="ja-JP" altLang="en-US" sz="1050" kern="100" dirty="0">
                          <a:effectLst/>
                          <a:latin typeface="游明朝" panose="02020400000000000000" pitchFamily="18" charset="-128"/>
                          <a:ea typeface="Meiryo UI" panose="020B0604030504040204" pitchFamily="50" charset="-128"/>
                          <a:cs typeface="Times New Roman" panose="02020603050405020304" pitchFamily="18" charset="0"/>
                        </a:rPr>
                        <a:t>④　</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メンテナンス内容・方法</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6000">
                <a:tc>
                  <a:txBody>
                    <a:bodyPr/>
                    <a:lstStyle/>
                    <a:p>
                      <a:pPr marL="0" lvl="0" indent="0" algn="just">
                        <a:spcAft>
                          <a:spcPts val="0"/>
                        </a:spcAft>
                        <a:buFont typeface="+mj-ea"/>
                        <a:buNone/>
                      </a:pPr>
                      <a:r>
                        <a:rPr lang="ja-JP" altLang="en-US" sz="1050" kern="100" dirty="0">
                          <a:effectLst/>
                          <a:latin typeface="游明朝" panose="02020400000000000000" pitchFamily="18" charset="-128"/>
                          <a:ea typeface="Meiryo UI" panose="020B0604030504040204" pitchFamily="50" charset="-128"/>
                          <a:cs typeface="Times New Roman" panose="02020603050405020304" pitchFamily="18" charset="0"/>
                        </a:rPr>
                        <a:t>⑤　</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運用条件</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稼働時間や運用における制限</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06000">
                <a:tc>
                  <a:txBody>
                    <a:bodyPr/>
                    <a:lstStyle/>
                    <a:p>
                      <a:pPr marL="0" lvl="0" indent="0" algn="just">
                        <a:spcAft>
                          <a:spcPts val="0"/>
                        </a:spcAft>
                        <a:buFont typeface="+mj-ea"/>
                        <a:buNone/>
                      </a:pPr>
                      <a:r>
                        <a:rPr lang="ja-JP" altLang="en-US" sz="1050" kern="100" dirty="0">
                          <a:effectLst/>
                          <a:latin typeface="游明朝" panose="02020400000000000000" pitchFamily="18" charset="-128"/>
                          <a:ea typeface="Meiryo UI" panose="020B0604030504040204" pitchFamily="50" charset="-128"/>
                          <a:cs typeface="Times New Roman" panose="02020603050405020304" pitchFamily="18" charset="0"/>
                        </a:rPr>
                        <a:t>⑥　</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納品方法</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06000">
                <a:tc>
                  <a:txBody>
                    <a:bodyPr/>
                    <a:lstStyle/>
                    <a:p>
                      <a:pPr marL="0" lvl="0" indent="0" algn="just">
                        <a:spcAft>
                          <a:spcPts val="0"/>
                        </a:spcAft>
                        <a:buFont typeface="+mj-ea"/>
                        <a:buNone/>
                      </a:pPr>
                      <a:r>
                        <a:rPr lang="ja-JP" altLang="en-US" sz="1050" kern="100" dirty="0">
                          <a:effectLst/>
                          <a:latin typeface="游明朝" panose="02020400000000000000" pitchFamily="18" charset="-128"/>
                          <a:ea typeface="Meiryo UI" panose="020B0604030504040204" pitchFamily="50" charset="-128"/>
                          <a:cs typeface="Times New Roman" panose="02020603050405020304" pitchFamily="18" charset="0"/>
                        </a:rPr>
                        <a:t>⑦　</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貴社の実行体制</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06000">
                <a:tc>
                  <a:txBody>
                    <a:bodyPr/>
                    <a:lstStyle/>
                    <a:p>
                      <a:pPr marL="0" lvl="0" indent="0" algn="just">
                        <a:spcAft>
                          <a:spcPts val="0"/>
                        </a:spcAft>
                        <a:buFont typeface="+mj-ea"/>
                        <a:buNone/>
                      </a:pPr>
                      <a:r>
                        <a:rPr lang="ja-JP" altLang="en-US" sz="1050" kern="100" dirty="0">
                          <a:effectLst/>
                          <a:latin typeface="游明朝" panose="02020400000000000000" pitchFamily="18" charset="-128"/>
                          <a:ea typeface="Meiryo UI" panose="020B0604030504040204" pitchFamily="50" charset="-128"/>
                          <a:cs typeface="Times New Roman" panose="02020603050405020304" pitchFamily="18" charset="0"/>
                        </a:rPr>
                        <a:t>⑧　</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納期およびスケジュール</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06000">
                <a:tc>
                  <a:txBody>
                    <a:bodyPr/>
                    <a:lstStyle/>
                    <a:p>
                      <a:pPr marL="0" lvl="0" indent="0" algn="just">
                        <a:spcAft>
                          <a:spcPts val="0"/>
                        </a:spcAft>
                        <a:buFont typeface="+mj-ea"/>
                        <a:buNone/>
                      </a:pPr>
                      <a:r>
                        <a:rPr lang="ja-JP" altLang="en-US" sz="1050" kern="100" dirty="0">
                          <a:effectLst/>
                          <a:latin typeface="游明朝" panose="02020400000000000000" pitchFamily="18" charset="-128"/>
                          <a:ea typeface="Meiryo UI" panose="020B0604030504040204" pitchFamily="50" charset="-128"/>
                          <a:cs typeface="Times New Roman" panose="02020603050405020304" pitchFamily="18" charset="0"/>
                        </a:rPr>
                        <a:t>⑨　</a:t>
                      </a: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概算見積</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r>
                        <a:rPr lang="en-US" sz="1050" kern="10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06000">
                <a:tc>
                  <a:txBody>
                    <a:bodyPr/>
                    <a:lstStyle/>
                    <a:p>
                      <a:pPr algn="just">
                        <a:spcAft>
                          <a:spcPts val="0"/>
                        </a:spcAft>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⑩</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06000">
                <a:tc>
                  <a:txBody>
                    <a:bodyPr/>
                    <a:lstStyle/>
                    <a:p>
                      <a:pPr algn="just">
                        <a:spcAft>
                          <a:spcPts val="0"/>
                        </a:spcAft>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⑪</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06000">
                <a:tc>
                  <a:txBody>
                    <a:bodyPr/>
                    <a:lstStyle/>
                    <a:p>
                      <a:pPr algn="just">
                        <a:spcAft>
                          <a:spcPts val="0"/>
                        </a:spcAft>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⑫</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22860"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bl>
          </a:graphicData>
        </a:graphic>
      </p:graphicFrame>
      <p:sp>
        <p:nvSpPr>
          <p:cNvPr id="28" name="正方形/長方形 27"/>
          <p:cNvSpPr/>
          <p:nvPr/>
        </p:nvSpPr>
        <p:spPr>
          <a:xfrm>
            <a:off x="354460" y="301607"/>
            <a:ext cx="2494594"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５．２</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提案依頼事項</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正方形/長方形 4"/>
          <p:cNvSpPr/>
          <p:nvPr/>
        </p:nvSpPr>
        <p:spPr>
          <a:xfrm>
            <a:off x="354460" y="4454507"/>
            <a:ext cx="4859022"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５．３</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提案依頼書（</a:t>
            </a:r>
            <a:r>
              <a:rPr lang="en-US" altLang="ja-JP" kern="100">
                <a:latin typeface="Meiryo UI" panose="020B0604030504040204" pitchFamily="50" charset="-128"/>
                <a:ea typeface="Meiryo UI" panose="020B0604030504040204" pitchFamily="50" charset="-128"/>
                <a:cs typeface="Times New Roman" panose="02020603050405020304" pitchFamily="18" charset="0"/>
              </a:rPr>
              <a:t>RFP</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）に対する対応窓口</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正方形/長方形 5"/>
          <p:cNvSpPr/>
          <p:nvPr/>
        </p:nvSpPr>
        <p:spPr>
          <a:xfrm>
            <a:off x="2006305" y="4840467"/>
            <a:ext cx="3995004" cy="1815882"/>
          </a:xfrm>
          <a:prstGeom prst="rect">
            <a:avLst/>
          </a:prstGeom>
        </p:spPr>
        <p:txBody>
          <a:bodyPr wrap="none">
            <a:spAutoFit/>
          </a:bodyPr>
          <a:lstStyle/>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①担当部門名 ：〇部〇課</a:t>
            </a:r>
          </a:p>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②担当者名 ：〇〇長 〇田〇郎</a:t>
            </a:r>
          </a:p>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③連絡先住所 ：〒１００－００００</a:t>
            </a:r>
          </a:p>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東京都千代田区丸の内</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〇〇株式会社</a:t>
            </a:r>
          </a:p>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電話 ０３－１２３４－△△△△</a:t>
            </a:r>
          </a:p>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ＦＡＸ ０３－１２３４－△△△△</a:t>
            </a:r>
          </a:p>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ｅ－ｍａｉｌ 〇</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da@xxx.co.jp</a:t>
            </a:r>
          </a:p>
          <a:p>
            <a:pPr algn="just">
              <a:spcAft>
                <a:spcPts val="0"/>
              </a:spcAft>
            </a:pPr>
            <a:endParaRPr lang="ja-JP" altLang="en-US" sz="14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正方形/長方形 6"/>
          <p:cNvSpPr/>
          <p:nvPr/>
        </p:nvSpPr>
        <p:spPr>
          <a:xfrm>
            <a:off x="852783" y="4844346"/>
            <a:ext cx="1082348" cy="307777"/>
          </a:xfrm>
          <a:prstGeom prst="rect">
            <a:avLst/>
          </a:prstGeom>
        </p:spPr>
        <p:txBody>
          <a:bodyPr wrap="none">
            <a:spAutoFit/>
          </a:bodyPr>
          <a:lstStyle/>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（１）窓口</a:t>
            </a:r>
          </a:p>
        </p:txBody>
      </p:sp>
    </p:spTree>
    <p:extLst>
      <p:ext uri="{BB962C8B-B14F-4D97-AF65-F5344CB8AC3E}">
        <p14:creationId xmlns:p14="http://schemas.microsoft.com/office/powerpoint/2010/main" val="4076742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2510" y="383600"/>
            <a:ext cx="5033818" cy="629955"/>
          </a:xfrm>
        </p:spPr>
        <p:txBody>
          <a:bodyPr/>
          <a:lstStyle/>
          <a:p>
            <a:r>
              <a:rPr lang="ja-JP" altLang="ja-JP" b="1" u="sng"/>
              <a:t>提案のお願いにあたって</a:t>
            </a:r>
            <a:endParaRPr lang="ja-JP" altLang="ja-JP"/>
          </a:p>
        </p:txBody>
      </p:sp>
      <p:sp>
        <p:nvSpPr>
          <p:cNvPr id="3" name="コンテンツ プレースホルダー 2"/>
          <p:cNvSpPr>
            <a:spLocks noGrp="1"/>
          </p:cNvSpPr>
          <p:nvPr>
            <p:ph idx="1"/>
          </p:nvPr>
        </p:nvSpPr>
        <p:spPr/>
        <p:txBody>
          <a:bodyPr/>
          <a:lstStyle/>
          <a:p>
            <a:pPr marL="0" indent="0">
              <a:buNone/>
            </a:pPr>
            <a:r>
              <a:rPr lang="ja-JP" altLang="ja-JP" dirty="0"/>
              <a:t>弊社は〇〇に伴い、自動化を行う目的でロボットシステムを導入する予定です。</a:t>
            </a:r>
          </a:p>
          <a:p>
            <a:pPr marL="0" indent="0">
              <a:buNone/>
            </a:pPr>
            <a:r>
              <a:rPr lang="ja-JP" altLang="ja-JP" dirty="0"/>
              <a:t>皆様より、当社依頼書に基づいたロボットシステムの設計・開発・導入・保守に関する具体的なご提案をお待ち申し上げます。</a:t>
            </a:r>
          </a:p>
          <a:p>
            <a:pPr marL="0" indent="0">
              <a:buNone/>
            </a:pPr>
            <a:r>
              <a:rPr lang="ja-JP" altLang="ja-JP" dirty="0"/>
              <a:t>今回提供させていただきます依頼書には弊社の現状、経営に対する考え方、競争優位性を確保するための種々の具体策を記載しております。各社におかれましては、事前に取り交わさせていただいております「機密保持に関する覚書」（ＮＤＡ）に基づいた慎重なお取扱いをお願いいたします。</a:t>
            </a:r>
          </a:p>
          <a:p>
            <a:pPr marL="0" indent="0">
              <a:buNone/>
            </a:pPr>
            <a:r>
              <a:rPr lang="en-US" altLang="ja-JP" dirty="0"/>
              <a:t> </a:t>
            </a:r>
            <a:endParaRPr lang="ja-JP" altLang="ja-JP" dirty="0"/>
          </a:p>
          <a:p>
            <a:pPr marL="0" indent="0">
              <a:buNone/>
            </a:pPr>
            <a:r>
              <a:rPr lang="ja-JP" altLang="ja-JP" dirty="0"/>
              <a:t>〇〇〇〇株式会社</a:t>
            </a:r>
          </a:p>
          <a:p>
            <a:pPr marL="0" indent="0">
              <a:buNone/>
            </a:pPr>
            <a:r>
              <a:rPr lang="ja-JP" altLang="ja-JP" dirty="0"/>
              <a:t>代表取締役社長 〇〇〇〇</a:t>
            </a:r>
          </a:p>
        </p:txBody>
      </p:sp>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2</a:t>
            </a:fld>
            <a:endParaRPr kumimoji="1" lang="ja-JP" altLang="en-US"/>
          </a:p>
        </p:txBody>
      </p:sp>
    </p:spTree>
    <p:extLst>
      <p:ext uri="{BB962C8B-B14F-4D97-AF65-F5344CB8AC3E}">
        <p14:creationId xmlns:p14="http://schemas.microsoft.com/office/powerpoint/2010/main" val="3402356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34109" y="953055"/>
            <a:ext cx="9661236" cy="5537767"/>
          </a:xfrm>
        </p:spPr>
        <p:txBody>
          <a:bodyPr numCol="2">
            <a:noAutofit/>
          </a:bodyPr>
          <a:lstStyle/>
          <a:p>
            <a:pPr marL="0" indent="0">
              <a:buNone/>
            </a:pPr>
            <a:r>
              <a:rPr lang="ja-JP" altLang="en-US" sz="1400" dirty="0"/>
              <a:t>１．基本情報と本プロジェクトの狙い</a:t>
            </a:r>
            <a:endParaRPr lang="en-US" altLang="ja-JP" sz="1400" dirty="0"/>
          </a:p>
          <a:p>
            <a:pPr marL="0" indent="0">
              <a:buNone/>
            </a:pPr>
            <a:r>
              <a:rPr lang="ja-JP" altLang="en-US" sz="1400" dirty="0"/>
              <a:t>　　１．１導入予定ロボットシステム名</a:t>
            </a:r>
            <a:r>
              <a:rPr lang="en-US" altLang="ja-JP" sz="1400" dirty="0"/>
              <a:t>	</a:t>
            </a:r>
            <a:r>
              <a:rPr lang="ja-JP" altLang="en-US" sz="1400" dirty="0"/>
              <a:t>	　　　</a:t>
            </a:r>
            <a:r>
              <a:rPr lang="en-US" altLang="ja-JP" sz="1400" dirty="0"/>
              <a:t>5</a:t>
            </a:r>
          </a:p>
          <a:p>
            <a:pPr marL="0" indent="0">
              <a:buNone/>
            </a:pPr>
            <a:r>
              <a:rPr lang="ja-JP" altLang="en-US" sz="1400" dirty="0"/>
              <a:t>　　１．２ ロボットシステムにより解決したい課題（例）　</a:t>
            </a:r>
            <a:r>
              <a:rPr lang="en-US" altLang="ja-JP" sz="1400" dirty="0"/>
              <a:t>5</a:t>
            </a:r>
          </a:p>
          <a:p>
            <a:pPr marL="0" indent="0">
              <a:buNone/>
            </a:pPr>
            <a:r>
              <a:rPr lang="ja-JP" altLang="en-US" sz="1400" dirty="0"/>
              <a:t>　　１．３ 導入の背景・事情	</a:t>
            </a:r>
            <a:r>
              <a:rPr lang="en-US" altLang="ja-JP" sz="1400" dirty="0"/>
              <a:t>	</a:t>
            </a:r>
            <a:r>
              <a:rPr lang="ja-JP" altLang="en-US" sz="1400" dirty="0"/>
              <a:t>　　　</a:t>
            </a:r>
            <a:r>
              <a:rPr lang="en-US" altLang="ja-JP" sz="1400" dirty="0"/>
              <a:t>6</a:t>
            </a:r>
          </a:p>
          <a:p>
            <a:pPr marL="0" indent="0">
              <a:buNone/>
            </a:pPr>
            <a:r>
              <a:rPr lang="ja-JP" altLang="en-US" sz="1400" dirty="0"/>
              <a:t>　　１．４狙いとする効果（例）	</a:t>
            </a:r>
            <a:r>
              <a:rPr lang="en-US" altLang="ja-JP" sz="1400" dirty="0"/>
              <a:t>	</a:t>
            </a:r>
            <a:r>
              <a:rPr lang="ja-JP" altLang="en-US" sz="1400" dirty="0"/>
              <a:t>　　　</a:t>
            </a:r>
            <a:r>
              <a:rPr lang="en-US" altLang="ja-JP" sz="1400" dirty="0"/>
              <a:t>6</a:t>
            </a:r>
          </a:p>
          <a:p>
            <a:pPr marL="0" indent="0">
              <a:buNone/>
            </a:pPr>
            <a:r>
              <a:rPr lang="ja-JP" altLang="en-US" sz="1400" dirty="0"/>
              <a:t>　　１．５ロボットシステム導入の目標</a:t>
            </a:r>
            <a:r>
              <a:rPr lang="en-US" altLang="ja-JP" sz="1400" dirty="0"/>
              <a:t>	</a:t>
            </a:r>
            <a:r>
              <a:rPr lang="ja-JP" altLang="en-US" sz="1400" dirty="0"/>
              <a:t>　　	　　　</a:t>
            </a:r>
            <a:r>
              <a:rPr lang="en-US" altLang="ja-JP" sz="1400" dirty="0"/>
              <a:t>7</a:t>
            </a:r>
          </a:p>
          <a:p>
            <a:pPr marL="0" indent="0">
              <a:buNone/>
            </a:pPr>
            <a:r>
              <a:rPr lang="ja-JP" altLang="en-US" sz="1400" dirty="0"/>
              <a:t>　　１．５ロボットシステム導入の目標</a:t>
            </a:r>
            <a:r>
              <a:rPr lang="en-US" altLang="ja-JP" sz="1400" dirty="0"/>
              <a:t>	</a:t>
            </a:r>
            <a:r>
              <a:rPr lang="ja-JP" altLang="en-US" sz="1400" dirty="0"/>
              <a:t>　　	　　　</a:t>
            </a:r>
            <a:r>
              <a:rPr lang="en-US" altLang="ja-JP" sz="1400" dirty="0"/>
              <a:t>7</a:t>
            </a:r>
          </a:p>
          <a:p>
            <a:pPr marL="0" indent="0">
              <a:buNone/>
            </a:pPr>
            <a:r>
              <a:rPr lang="ja-JP" altLang="en-US" sz="1400" dirty="0"/>
              <a:t>　　１．６基本方針</a:t>
            </a:r>
            <a:r>
              <a:rPr lang="en-US" altLang="ja-JP" sz="1400" dirty="0"/>
              <a:t>		</a:t>
            </a:r>
            <a:r>
              <a:rPr lang="ja-JP" altLang="en-US" sz="1400" dirty="0"/>
              <a:t>　　	　　　</a:t>
            </a:r>
            <a:r>
              <a:rPr lang="en-US" altLang="ja-JP" sz="1400" dirty="0"/>
              <a:t>8</a:t>
            </a:r>
          </a:p>
          <a:p>
            <a:pPr marL="0" indent="0">
              <a:buNone/>
            </a:pPr>
            <a:r>
              <a:rPr lang="en-US" altLang="ja-JP" sz="1400" dirty="0"/>
              <a:t>2</a:t>
            </a:r>
            <a:r>
              <a:rPr lang="ja-JP" altLang="en-US" sz="1400" dirty="0" err="1"/>
              <a:t>．</a:t>
            </a:r>
            <a:r>
              <a:rPr lang="ja-JP" altLang="en-US" sz="1400" dirty="0"/>
              <a:t>予算規模	</a:t>
            </a:r>
            <a:r>
              <a:rPr lang="en-US" altLang="ja-JP" sz="1400" dirty="0"/>
              <a:t>		</a:t>
            </a:r>
            <a:r>
              <a:rPr lang="ja-JP" altLang="en-US" sz="1400" dirty="0"/>
              <a:t>　　　</a:t>
            </a:r>
            <a:r>
              <a:rPr lang="en-US" altLang="ja-JP" sz="1400" dirty="0"/>
              <a:t>9</a:t>
            </a:r>
          </a:p>
          <a:p>
            <a:pPr marL="0" indent="0">
              <a:buNone/>
            </a:pPr>
            <a:r>
              <a:rPr lang="en-US" altLang="ja-JP" sz="1400" dirty="0"/>
              <a:t>3</a:t>
            </a:r>
            <a:r>
              <a:rPr lang="ja-JP" altLang="en-US" sz="1400" dirty="0" err="1"/>
              <a:t>．</a:t>
            </a:r>
            <a:r>
              <a:rPr lang="ja-JP" altLang="en-US" sz="1400" dirty="0"/>
              <a:t>スケジュール	</a:t>
            </a:r>
            <a:r>
              <a:rPr lang="en-US" altLang="ja-JP" sz="1400" dirty="0"/>
              <a:t>		</a:t>
            </a:r>
            <a:r>
              <a:rPr lang="ja-JP" altLang="en-US" sz="1400" dirty="0"/>
              <a:t>　　</a:t>
            </a:r>
            <a:r>
              <a:rPr lang="en-US" altLang="ja-JP" sz="1400" dirty="0"/>
              <a:t>10</a:t>
            </a:r>
          </a:p>
          <a:p>
            <a:pPr marL="0" indent="0">
              <a:buNone/>
            </a:pPr>
            <a:r>
              <a:rPr lang="en-US" altLang="ja-JP" sz="1400" dirty="0"/>
              <a:t>4</a:t>
            </a:r>
            <a:r>
              <a:rPr lang="ja-JP" altLang="en-US" sz="1400" dirty="0" err="1"/>
              <a:t>．</a:t>
            </a:r>
            <a:r>
              <a:rPr lang="ja-JP" altLang="en-US" sz="1400" dirty="0"/>
              <a:t>提案の要件</a:t>
            </a:r>
            <a:endParaRPr lang="en-US" altLang="ja-JP" sz="1400" dirty="0"/>
          </a:p>
          <a:p>
            <a:pPr marL="0" indent="0">
              <a:buNone/>
            </a:pPr>
            <a:r>
              <a:rPr lang="ja-JP" altLang="en-US" sz="1400" dirty="0"/>
              <a:t>　　</a:t>
            </a:r>
            <a:r>
              <a:rPr lang="en-US" altLang="ja-JP" sz="1400" dirty="0"/>
              <a:t>4</a:t>
            </a:r>
            <a:r>
              <a:rPr lang="ja-JP" altLang="en-US" sz="1400" dirty="0" err="1"/>
              <a:t>．</a:t>
            </a:r>
            <a:r>
              <a:rPr lang="ja-JP" altLang="en-US" sz="1400" dirty="0"/>
              <a:t>１ ロボットシステム導入案件の基本情報	　　</a:t>
            </a:r>
            <a:r>
              <a:rPr lang="en-US" altLang="ja-JP" sz="1400" dirty="0"/>
              <a:t>11</a:t>
            </a:r>
          </a:p>
          <a:p>
            <a:pPr marL="0" indent="0">
              <a:buNone/>
            </a:pPr>
            <a:r>
              <a:rPr lang="ja-JP" altLang="en-US" sz="1400" dirty="0"/>
              <a:t>　　</a:t>
            </a:r>
            <a:r>
              <a:rPr lang="en-US" altLang="ja-JP" sz="1400" dirty="0"/>
              <a:t>4</a:t>
            </a:r>
            <a:r>
              <a:rPr lang="ja-JP" altLang="en-US" sz="1400" dirty="0" err="1"/>
              <a:t>．</a:t>
            </a:r>
            <a:r>
              <a:rPr lang="ja-JP" altLang="en-US" sz="1400" dirty="0"/>
              <a:t>２ 対象ワーク</a:t>
            </a:r>
            <a:r>
              <a:rPr lang="en-US" altLang="ja-JP" sz="1400" dirty="0"/>
              <a:t>		</a:t>
            </a:r>
            <a:r>
              <a:rPr lang="ja-JP" altLang="en-US" sz="1400" dirty="0"/>
              <a:t>　　	　　</a:t>
            </a:r>
            <a:r>
              <a:rPr lang="en-US" altLang="ja-JP" sz="1400" dirty="0"/>
              <a:t>12</a:t>
            </a:r>
          </a:p>
          <a:p>
            <a:pPr marL="0" indent="0">
              <a:buNone/>
            </a:pPr>
            <a:r>
              <a:rPr lang="ja-JP" altLang="en-US" sz="1400" dirty="0"/>
              <a:t>　　</a:t>
            </a:r>
            <a:r>
              <a:rPr lang="en-US" altLang="ja-JP" sz="1400" dirty="0"/>
              <a:t>4</a:t>
            </a:r>
            <a:r>
              <a:rPr lang="ja-JP" altLang="en-US" sz="1400" dirty="0" err="1"/>
              <a:t>．</a:t>
            </a:r>
            <a:r>
              <a:rPr lang="ja-JP" altLang="en-US" sz="1400" dirty="0"/>
              <a:t>３ 処理能力	</a:t>
            </a:r>
            <a:r>
              <a:rPr lang="en-US" altLang="ja-JP" sz="1400" dirty="0"/>
              <a:t>		</a:t>
            </a:r>
            <a:r>
              <a:rPr lang="ja-JP" altLang="en-US" sz="1400" dirty="0"/>
              <a:t>　　</a:t>
            </a:r>
            <a:r>
              <a:rPr lang="en-US" altLang="ja-JP" sz="1400" dirty="0"/>
              <a:t>13</a:t>
            </a:r>
          </a:p>
          <a:p>
            <a:pPr marL="0" indent="0">
              <a:buNone/>
            </a:pPr>
            <a:r>
              <a:rPr lang="ja-JP" altLang="en-US" sz="1400" dirty="0"/>
              <a:t>　　</a:t>
            </a:r>
            <a:r>
              <a:rPr lang="en-US" altLang="ja-JP" sz="1400" dirty="0"/>
              <a:t>4</a:t>
            </a:r>
            <a:r>
              <a:rPr lang="ja-JP" altLang="en-US" sz="1400" dirty="0" err="1"/>
              <a:t>．</a:t>
            </a:r>
            <a:r>
              <a:rPr lang="en-US" altLang="ja-JP" sz="1400" dirty="0"/>
              <a:t>4 </a:t>
            </a:r>
            <a:r>
              <a:rPr lang="ja-JP" altLang="en-US" sz="1400" dirty="0"/>
              <a:t>注意事項</a:t>
            </a:r>
            <a:r>
              <a:rPr lang="en-US" altLang="ja-JP" sz="1400" dirty="0"/>
              <a:t>		</a:t>
            </a:r>
            <a:r>
              <a:rPr lang="ja-JP" altLang="en-US" sz="1400" dirty="0"/>
              <a:t>　　	　　</a:t>
            </a:r>
            <a:r>
              <a:rPr lang="en-US" altLang="ja-JP" sz="1400" dirty="0"/>
              <a:t>14</a:t>
            </a:r>
          </a:p>
          <a:p>
            <a:pPr marL="0" indent="0">
              <a:buNone/>
            </a:pPr>
            <a:r>
              <a:rPr lang="ja-JP" altLang="en-US" sz="1400" dirty="0"/>
              <a:t>　　</a:t>
            </a:r>
            <a:r>
              <a:rPr lang="en-US" altLang="ja-JP" sz="1400" dirty="0"/>
              <a:t>4</a:t>
            </a:r>
            <a:r>
              <a:rPr lang="ja-JP" altLang="en-US" sz="1400" dirty="0" err="1"/>
              <a:t>．</a:t>
            </a:r>
            <a:r>
              <a:rPr lang="en-US" altLang="ja-JP" sz="1400" dirty="0"/>
              <a:t>5</a:t>
            </a:r>
            <a:r>
              <a:rPr lang="ja-JP" altLang="en-US" sz="1400" dirty="0"/>
              <a:t> 当社組織体制・担当者	</a:t>
            </a:r>
            <a:r>
              <a:rPr lang="en-US" altLang="ja-JP" sz="1400" dirty="0"/>
              <a:t>	</a:t>
            </a:r>
            <a:r>
              <a:rPr lang="ja-JP" altLang="en-US" sz="1400" dirty="0"/>
              <a:t>　　</a:t>
            </a:r>
            <a:r>
              <a:rPr lang="en-US" altLang="ja-JP" sz="1400" dirty="0"/>
              <a:t>14</a:t>
            </a:r>
          </a:p>
          <a:p>
            <a:pPr marL="0" indent="0">
              <a:buNone/>
            </a:pPr>
            <a:r>
              <a:rPr lang="ja-JP" altLang="en-US" sz="1400" dirty="0"/>
              <a:t>　　</a:t>
            </a:r>
            <a:r>
              <a:rPr lang="en-US" altLang="ja-JP" sz="1400" dirty="0"/>
              <a:t>4</a:t>
            </a:r>
            <a:r>
              <a:rPr lang="ja-JP" altLang="en-US" sz="1400" dirty="0" err="1"/>
              <a:t>．</a:t>
            </a:r>
            <a:r>
              <a:rPr lang="en-US" altLang="ja-JP" sz="1400" dirty="0"/>
              <a:t>6</a:t>
            </a:r>
            <a:r>
              <a:rPr lang="ja-JP" altLang="en-US" sz="1400" dirty="0"/>
              <a:t> 導入環境・制約条件</a:t>
            </a:r>
            <a:r>
              <a:rPr lang="en-US" altLang="ja-JP" sz="1400" dirty="0"/>
              <a:t>	</a:t>
            </a:r>
            <a:r>
              <a:rPr lang="ja-JP" altLang="en-US" sz="1400" dirty="0"/>
              <a:t>　　	　　</a:t>
            </a:r>
            <a:r>
              <a:rPr lang="en-US" altLang="ja-JP" sz="1400" dirty="0"/>
              <a:t>15</a:t>
            </a:r>
          </a:p>
          <a:p>
            <a:pPr marL="0" indent="0">
              <a:buNone/>
            </a:pPr>
            <a:r>
              <a:rPr lang="ja-JP" altLang="en-US" sz="1400" dirty="0"/>
              <a:t>　　</a:t>
            </a:r>
            <a:r>
              <a:rPr lang="en-US" altLang="ja-JP" sz="1400" dirty="0"/>
              <a:t>4</a:t>
            </a:r>
            <a:r>
              <a:rPr lang="ja-JP" altLang="en-US" sz="1400" dirty="0" err="1"/>
              <a:t>．</a:t>
            </a:r>
            <a:r>
              <a:rPr lang="en-US" altLang="ja-JP" sz="1400" dirty="0"/>
              <a:t>7</a:t>
            </a:r>
            <a:r>
              <a:rPr lang="ja-JP" altLang="en-US" sz="1400" dirty="0"/>
              <a:t> 使用機器メーカー</a:t>
            </a:r>
            <a:r>
              <a:rPr lang="en-US" altLang="ja-JP" sz="1400" dirty="0"/>
              <a:t>	</a:t>
            </a:r>
            <a:r>
              <a:rPr lang="ja-JP" altLang="en-US" sz="1400" dirty="0"/>
              <a:t>	</a:t>
            </a:r>
            <a:r>
              <a:rPr lang="en-US" altLang="ja-JP" sz="1400" dirty="0"/>
              <a:t>16</a:t>
            </a:r>
          </a:p>
          <a:p>
            <a:pPr marL="0" indent="0">
              <a:buNone/>
            </a:pPr>
            <a:r>
              <a:rPr lang="ja-JP" altLang="en-US" sz="1400" dirty="0"/>
              <a:t>　　</a:t>
            </a:r>
            <a:r>
              <a:rPr lang="en-US" altLang="ja-JP" sz="1400" dirty="0"/>
              <a:t>4</a:t>
            </a:r>
            <a:r>
              <a:rPr lang="ja-JP" altLang="en-US" sz="1400" dirty="0" err="1"/>
              <a:t>．</a:t>
            </a:r>
            <a:r>
              <a:rPr lang="en-US" altLang="ja-JP" sz="1400" dirty="0"/>
              <a:t>8</a:t>
            </a:r>
            <a:r>
              <a:rPr lang="ja-JP" altLang="en-US" sz="1400" dirty="0"/>
              <a:t> 動力源</a:t>
            </a:r>
            <a:r>
              <a:rPr lang="en-US" altLang="ja-JP" sz="1400" dirty="0"/>
              <a:t>		</a:t>
            </a:r>
            <a:r>
              <a:rPr lang="ja-JP" altLang="en-US" sz="1400" dirty="0"/>
              <a:t>	</a:t>
            </a:r>
            <a:r>
              <a:rPr lang="en-US" altLang="ja-JP" sz="1400" dirty="0"/>
              <a:t>16</a:t>
            </a:r>
          </a:p>
          <a:p>
            <a:pPr marL="0" indent="0">
              <a:buNone/>
            </a:pPr>
            <a:r>
              <a:rPr lang="ja-JP" altLang="en-US" sz="1400" dirty="0"/>
              <a:t>　　</a:t>
            </a:r>
            <a:r>
              <a:rPr lang="en-US" altLang="ja-JP" sz="1400" dirty="0"/>
              <a:t>4</a:t>
            </a:r>
            <a:r>
              <a:rPr lang="ja-JP" altLang="en-US" sz="1400" dirty="0" err="1"/>
              <a:t>．</a:t>
            </a:r>
            <a:r>
              <a:rPr lang="en-US" altLang="ja-JP" sz="1400" dirty="0"/>
              <a:t>9</a:t>
            </a:r>
            <a:r>
              <a:rPr lang="ja-JP" altLang="en-US" sz="1400" dirty="0"/>
              <a:t> 搬入経路</a:t>
            </a:r>
            <a:r>
              <a:rPr lang="en-US" altLang="ja-JP" sz="1400" dirty="0"/>
              <a:t>		</a:t>
            </a:r>
            <a:r>
              <a:rPr lang="ja-JP" altLang="en-US" sz="1400" dirty="0"/>
              <a:t>	</a:t>
            </a:r>
            <a:r>
              <a:rPr lang="en-US" altLang="ja-JP" sz="1400" dirty="0"/>
              <a:t>17</a:t>
            </a:r>
          </a:p>
          <a:p>
            <a:pPr marL="0" indent="0">
              <a:buNone/>
            </a:pPr>
            <a:r>
              <a:rPr lang="ja-JP" altLang="en-US" sz="1400" dirty="0"/>
              <a:t>　　</a:t>
            </a:r>
            <a:r>
              <a:rPr lang="en-US" altLang="ja-JP" sz="1400" dirty="0"/>
              <a:t>4</a:t>
            </a:r>
            <a:r>
              <a:rPr lang="ja-JP" altLang="en-US" sz="1400" dirty="0" err="1"/>
              <a:t>．</a:t>
            </a:r>
            <a:r>
              <a:rPr lang="en-US" altLang="ja-JP" sz="1400" dirty="0"/>
              <a:t>10</a:t>
            </a:r>
            <a:r>
              <a:rPr lang="ja-JP" altLang="en-US" sz="1400" dirty="0"/>
              <a:t> 想定レイアウト</a:t>
            </a:r>
            <a:r>
              <a:rPr lang="en-US" altLang="ja-JP" sz="1400" dirty="0"/>
              <a:t>		</a:t>
            </a:r>
            <a:r>
              <a:rPr lang="ja-JP" altLang="en-US" sz="1400" dirty="0"/>
              <a:t>	</a:t>
            </a:r>
            <a:r>
              <a:rPr lang="en-US" altLang="ja-JP" sz="1400" dirty="0"/>
              <a:t>18</a:t>
            </a:r>
          </a:p>
          <a:p>
            <a:pPr marL="0" indent="0">
              <a:buNone/>
            </a:pPr>
            <a:r>
              <a:rPr lang="en-US" altLang="ja-JP" sz="1400" dirty="0"/>
              <a:t>5</a:t>
            </a:r>
            <a:r>
              <a:rPr lang="ja-JP" altLang="en-US" sz="1400" dirty="0" err="1"/>
              <a:t>．</a:t>
            </a:r>
            <a:r>
              <a:rPr lang="ja-JP" altLang="en-US" sz="1400" dirty="0"/>
              <a:t>提案依頼事項</a:t>
            </a:r>
            <a:endParaRPr lang="en-US" altLang="ja-JP" sz="1400" dirty="0"/>
          </a:p>
          <a:p>
            <a:pPr marL="0" indent="0">
              <a:buNone/>
            </a:pPr>
            <a:r>
              <a:rPr lang="ja-JP" altLang="en-US" sz="1400" dirty="0"/>
              <a:t>　　</a:t>
            </a:r>
            <a:r>
              <a:rPr lang="en-US" altLang="ja-JP" sz="1400" dirty="0"/>
              <a:t>5</a:t>
            </a:r>
            <a:r>
              <a:rPr lang="ja-JP" altLang="en-US" sz="1400" dirty="0" err="1"/>
              <a:t>．</a:t>
            </a:r>
            <a:r>
              <a:rPr lang="en-US" altLang="ja-JP" sz="1400" dirty="0"/>
              <a:t>1</a:t>
            </a:r>
            <a:r>
              <a:rPr lang="ja-JP" altLang="en-US" sz="1400" dirty="0"/>
              <a:t> 提案の範囲</a:t>
            </a:r>
            <a:r>
              <a:rPr lang="en-US" altLang="ja-JP" sz="1400" dirty="0"/>
              <a:t>		</a:t>
            </a:r>
            <a:r>
              <a:rPr lang="ja-JP" altLang="en-US" sz="1400" dirty="0"/>
              <a:t>	</a:t>
            </a:r>
            <a:r>
              <a:rPr lang="en-US" altLang="ja-JP" sz="1400" dirty="0"/>
              <a:t>19</a:t>
            </a:r>
          </a:p>
          <a:p>
            <a:pPr marL="0" indent="0">
              <a:buNone/>
            </a:pPr>
            <a:r>
              <a:rPr lang="ja-JP" altLang="en-US" sz="1400" dirty="0"/>
              <a:t>　　</a:t>
            </a:r>
            <a:r>
              <a:rPr lang="en-US" altLang="ja-JP" sz="1400" dirty="0"/>
              <a:t>5</a:t>
            </a:r>
            <a:r>
              <a:rPr lang="ja-JP" altLang="en-US" sz="1400" dirty="0" err="1"/>
              <a:t>．</a:t>
            </a:r>
            <a:r>
              <a:rPr lang="en-US" altLang="ja-JP" sz="1400" dirty="0"/>
              <a:t>2</a:t>
            </a:r>
            <a:r>
              <a:rPr lang="ja-JP" altLang="en-US" sz="1400" dirty="0"/>
              <a:t> 提案依頼事項</a:t>
            </a:r>
            <a:r>
              <a:rPr lang="en-US" altLang="ja-JP" sz="1400" dirty="0"/>
              <a:t>		</a:t>
            </a:r>
            <a:r>
              <a:rPr lang="ja-JP" altLang="en-US" sz="1400" dirty="0"/>
              <a:t>	</a:t>
            </a:r>
            <a:r>
              <a:rPr lang="en-US" altLang="ja-JP" sz="1400" dirty="0"/>
              <a:t>20</a:t>
            </a:r>
          </a:p>
          <a:p>
            <a:pPr marL="0" indent="0">
              <a:buNone/>
            </a:pPr>
            <a:r>
              <a:rPr lang="ja-JP" altLang="en-US" sz="1400" dirty="0"/>
              <a:t>　　</a:t>
            </a:r>
            <a:r>
              <a:rPr lang="en-US" altLang="ja-JP" sz="1400" dirty="0"/>
              <a:t>5</a:t>
            </a:r>
            <a:r>
              <a:rPr lang="ja-JP" altLang="en-US" sz="1400" dirty="0" err="1"/>
              <a:t>．</a:t>
            </a:r>
            <a:r>
              <a:rPr lang="en-US" altLang="ja-JP" sz="1400" dirty="0"/>
              <a:t>3</a:t>
            </a:r>
            <a:r>
              <a:rPr lang="ja-JP" altLang="en-US" sz="1400" dirty="0"/>
              <a:t> 提案依頼書（ＲＦＰ）に対する対応窓口　</a:t>
            </a:r>
            <a:r>
              <a:rPr lang="en-US" altLang="ja-JP" sz="1400" dirty="0"/>
              <a:t>20</a:t>
            </a:r>
            <a:r>
              <a:rPr lang="ja-JP" altLang="en-US" sz="1400" dirty="0"/>
              <a:t>	</a:t>
            </a:r>
            <a:endParaRPr kumimoji="1" lang="ja-JP" altLang="en-US" sz="1400" dirty="0"/>
          </a:p>
        </p:txBody>
      </p:sp>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3</a:t>
            </a:fld>
            <a:endParaRPr kumimoji="1" lang="ja-JP" altLang="en-US"/>
          </a:p>
        </p:txBody>
      </p:sp>
      <p:sp>
        <p:nvSpPr>
          <p:cNvPr id="5" name="正方形/長方形 4"/>
          <p:cNvSpPr/>
          <p:nvPr/>
        </p:nvSpPr>
        <p:spPr>
          <a:xfrm>
            <a:off x="357872" y="386657"/>
            <a:ext cx="646331" cy="388696"/>
          </a:xfrm>
          <a:prstGeom prst="rect">
            <a:avLst/>
          </a:prstGeom>
        </p:spPr>
        <p:txBody>
          <a:bodyPr wrap="none">
            <a:spAutoFit/>
          </a:bodyPr>
          <a:lstStyle/>
          <a:p>
            <a:pPr>
              <a:lnSpc>
                <a:spcPct val="107000"/>
              </a:lnSpc>
              <a:spcBef>
                <a:spcPts val="1200"/>
              </a:spcBef>
              <a:spcAft>
                <a:spcPts val="0"/>
              </a:spcAft>
            </a:pPr>
            <a:r>
              <a:rPr lang="ja-JP" altLang="ja-JP" dirty="0">
                <a:solidFill>
                  <a:srgbClr val="2E74B5"/>
                </a:solidFill>
                <a:latin typeface="游ゴシック Light" panose="020B0300000000000000" pitchFamily="50" charset="-128"/>
                <a:ea typeface="Meiryo UI" panose="020B0604030504040204" pitchFamily="50" charset="-128"/>
                <a:cs typeface="Times New Roman" panose="02020603050405020304" pitchFamily="18" charset="0"/>
              </a:rPr>
              <a:t>目次</a:t>
            </a:r>
            <a:endParaRPr lang="ja-JP" altLang="ja-JP" dirty="0">
              <a:solidFill>
                <a:srgbClr val="2E74B5"/>
              </a:solidFill>
              <a:effectLst/>
              <a:latin typeface="游ゴシック Light" panose="020B0300000000000000" pitchFamily="50" charset="-128"/>
              <a:ea typeface="游ゴシック Light" panose="020B0300000000000000" pitchFamily="50" charset="-128"/>
              <a:cs typeface="Times New Roman" panose="02020603050405020304" pitchFamily="18" charset="0"/>
            </a:endParaRPr>
          </a:p>
        </p:txBody>
      </p:sp>
    </p:spTree>
    <p:extLst>
      <p:ext uri="{BB962C8B-B14F-4D97-AF65-F5344CB8AC3E}">
        <p14:creationId xmlns:p14="http://schemas.microsoft.com/office/powerpoint/2010/main" val="3209472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4</a:t>
            </a:fld>
            <a:endParaRPr kumimoji="1" lang="ja-JP" altLang="en-US"/>
          </a:p>
        </p:txBody>
      </p:sp>
      <p:sp>
        <p:nvSpPr>
          <p:cNvPr id="5" name="正方形/長方形 4"/>
          <p:cNvSpPr/>
          <p:nvPr/>
        </p:nvSpPr>
        <p:spPr>
          <a:xfrm>
            <a:off x="184932" y="365127"/>
            <a:ext cx="3550972" cy="369332"/>
          </a:xfrm>
          <a:prstGeom prst="rect">
            <a:avLst/>
          </a:prstGeom>
        </p:spPr>
        <p:txBody>
          <a:bodyPr wrap="none">
            <a:spAutoFit/>
          </a:bodyPr>
          <a:lstStyle/>
          <a:p>
            <a:pPr algn="just">
              <a:spcAft>
                <a:spcPts val="0"/>
              </a:spcAft>
            </a:pP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１．基本情報と本プロジェクトの狙い</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正方形/長方形 9"/>
          <p:cNvSpPr/>
          <p:nvPr/>
        </p:nvSpPr>
        <p:spPr>
          <a:xfrm>
            <a:off x="542517" y="824407"/>
            <a:ext cx="3722494" cy="369332"/>
          </a:xfrm>
          <a:prstGeom prst="rect">
            <a:avLst/>
          </a:prstGeom>
        </p:spPr>
        <p:txBody>
          <a:bodyPr wrap="none">
            <a:spAutoFit/>
          </a:bodyPr>
          <a:lstStyle/>
          <a:p>
            <a:pPr algn="just">
              <a:spcAft>
                <a:spcPts val="0"/>
              </a:spcAft>
            </a:pP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１．１　　導入予定ロボットシステム名</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正方形/長方形 10"/>
          <p:cNvSpPr/>
          <p:nvPr/>
        </p:nvSpPr>
        <p:spPr>
          <a:xfrm>
            <a:off x="1505527" y="1193739"/>
            <a:ext cx="7112000" cy="542925"/>
          </a:xfrm>
          <a:prstGeom prst="rect">
            <a:avLst/>
          </a:prstGeom>
          <a:no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ja-JP" sz="1400" dirty="0"/>
              <a:t>〇〇〇〇システム</a:t>
            </a:r>
            <a:endParaRPr lang="ja-JP" altLang="en-US" sz="1400" dirty="0"/>
          </a:p>
        </p:txBody>
      </p:sp>
      <p:sp>
        <p:nvSpPr>
          <p:cNvPr id="12" name="正方形/長方形 11"/>
          <p:cNvSpPr/>
          <p:nvPr/>
        </p:nvSpPr>
        <p:spPr>
          <a:xfrm>
            <a:off x="542517" y="2105996"/>
            <a:ext cx="5974773" cy="369332"/>
          </a:xfrm>
          <a:prstGeom prst="rect">
            <a:avLst/>
          </a:prstGeom>
        </p:spPr>
        <p:txBody>
          <a:bodyPr wrap="square">
            <a:spAutoFit/>
          </a:bodyPr>
          <a:lstStyle/>
          <a:p>
            <a:r>
              <a:rPr lang="ja-JP" altLang="ja-JP" dirty="0">
                <a:ea typeface="游明朝" panose="02020400000000000000" pitchFamily="18" charset="-128"/>
                <a:cs typeface="Times New Roman" panose="02020603050405020304" pitchFamily="18" charset="0"/>
              </a:rPr>
              <a:t>１．２　 ロボットシステムにより解決したい課題（例）</a:t>
            </a:r>
            <a:endParaRPr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567586543"/>
              </p:ext>
            </p:extLst>
          </p:nvPr>
        </p:nvGraphicFramePr>
        <p:xfrm>
          <a:off x="1505527" y="2475328"/>
          <a:ext cx="7112000" cy="3276000"/>
        </p:xfrm>
        <a:graphic>
          <a:graphicData uri="http://schemas.openxmlformats.org/drawingml/2006/table">
            <a:tbl>
              <a:tblPr>
                <a:tableStyleId>{5C22544A-7EE6-4342-B048-85BDC9FD1C3A}</a:tableStyleId>
              </a:tblPr>
              <a:tblGrid>
                <a:gridCol w="637309">
                  <a:extLst>
                    <a:ext uri="{9D8B030D-6E8A-4147-A177-3AD203B41FA5}">
                      <a16:colId xmlns:a16="http://schemas.microsoft.com/office/drawing/2014/main" val="20000"/>
                    </a:ext>
                  </a:extLst>
                </a:gridCol>
                <a:gridCol w="6474691">
                  <a:extLst>
                    <a:ext uri="{9D8B030D-6E8A-4147-A177-3AD203B41FA5}">
                      <a16:colId xmlns:a16="http://schemas.microsoft.com/office/drawing/2014/main" val="20001"/>
                    </a:ext>
                  </a:extLst>
                </a:gridCol>
              </a:tblGrid>
              <a:tr h="252000">
                <a:tc>
                  <a:txBody>
                    <a:bodyPr/>
                    <a:lstStyle/>
                    <a:p>
                      <a:pPr algn="just">
                        <a:spcAft>
                          <a:spcPts val="0"/>
                        </a:spcAft>
                      </a:pPr>
                      <a:r>
                        <a:rPr lang="en-US" sz="1200" b="0" kern="100" dirty="0">
                          <a:solidFill>
                            <a:schemeClr val="tx1"/>
                          </a:solidFill>
                          <a:effectLst/>
                        </a:rPr>
                        <a:t>✔</a:t>
                      </a:r>
                      <a:endParaRPr lang="ja-JP" sz="1200" b="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b="0" kern="100" dirty="0">
                          <a:solidFill>
                            <a:schemeClr val="tx1"/>
                          </a:solidFill>
                          <a:effectLst/>
                        </a:rPr>
                        <a:t>１，</a:t>
                      </a:r>
                      <a:r>
                        <a:rPr lang="ja-JP" sz="1200" b="0" kern="100" dirty="0">
                          <a:solidFill>
                            <a:schemeClr val="tx1"/>
                          </a:solidFill>
                          <a:effectLst/>
                        </a:rPr>
                        <a:t>生産性の向上</a:t>
                      </a:r>
                      <a:endParaRPr lang="ja-JP" sz="1200" b="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pPr algn="just">
                        <a:spcAft>
                          <a:spcPts val="0"/>
                        </a:spcAft>
                      </a:pPr>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rPr>
                        <a:t>２，</a:t>
                      </a:r>
                      <a:r>
                        <a:rPr lang="ja-JP" sz="1200" kern="100" dirty="0">
                          <a:effectLst/>
                        </a:rPr>
                        <a:t>人手不足への対応</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pPr algn="just">
                        <a:spcAft>
                          <a:spcPts val="0"/>
                        </a:spcAft>
                      </a:pPr>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rPr>
                        <a:t>３，</a:t>
                      </a:r>
                      <a:r>
                        <a:rPr lang="ja-JP" sz="1200" kern="100" dirty="0">
                          <a:effectLst/>
                        </a:rPr>
                        <a:t>過酷作業の代替・支援</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2000">
                <a:tc>
                  <a:txBody>
                    <a:bodyPr/>
                    <a:lstStyle/>
                    <a:p>
                      <a:pPr algn="just">
                        <a:spcAft>
                          <a:spcPts val="0"/>
                        </a:spcAft>
                      </a:pPr>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rPr>
                        <a:t>４，</a:t>
                      </a:r>
                      <a:r>
                        <a:rPr lang="ja-JP" sz="1200" kern="100" dirty="0">
                          <a:effectLst/>
                        </a:rPr>
                        <a:t>危険作業における安全確保</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2000">
                <a:tc>
                  <a:txBody>
                    <a:bodyPr/>
                    <a:lstStyle/>
                    <a:p>
                      <a:pPr algn="just">
                        <a:spcAft>
                          <a:spcPts val="0"/>
                        </a:spcAft>
                      </a:pPr>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rPr>
                        <a:t>５，</a:t>
                      </a:r>
                      <a:r>
                        <a:rPr lang="ja-JP" sz="1200" kern="100" dirty="0">
                          <a:effectLst/>
                        </a:rPr>
                        <a:t>熟練技能の代替</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52000">
                <a:tc>
                  <a:txBody>
                    <a:bodyPr/>
                    <a:lstStyle/>
                    <a:p>
                      <a:pPr algn="just">
                        <a:spcAft>
                          <a:spcPts val="0"/>
                        </a:spcAft>
                      </a:pPr>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rPr>
                        <a:t>６，</a:t>
                      </a:r>
                      <a:r>
                        <a:rPr lang="ja-JP" sz="1200" kern="100" dirty="0">
                          <a:effectLst/>
                        </a:rPr>
                        <a:t>複雑な作業の自動化</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52000">
                <a:tc>
                  <a:txBody>
                    <a:bodyPr/>
                    <a:lstStyle/>
                    <a:p>
                      <a:pPr algn="just">
                        <a:spcAft>
                          <a:spcPts val="0"/>
                        </a:spcAft>
                      </a:pPr>
                      <a:r>
                        <a:rPr lang="en-US" sz="1200" kern="100">
                          <a:effectLst/>
                        </a:rPr>
                        <a:t> </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rPr>
                        <a:t>７，</a:t>
                      </a:r>
                      <a:r>
                        <a:rPr lang="ja-JP" sz="1200" kern="100" dirty="0">
                          <a:effectLst/>
                        </a:rPr>
                        <a:t>品質の向上</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52000">
                <a:tc>
                  <a:txBody>
                    <a:bodyPr/>
                    <a:lstStyle/>
                    <a:p>
                      <a:pPr algn="just">
                        <a:spcAft>
                          <a:spcPts val="0"/>
                        </a:spcAft>
                      </a:pPr>
                      <a:r>
                        <a:rPr lang="en-US" sz="1200" kern="100">
                          <a:effectLst/>
                        </a:rPr>
                        <a:t> </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rPr>
                        <a:t>８，</a:t>
                      </a:r>
                      <a:r>
                        <a:rPr lang="ja-JP" sz="1200" kern="100" dirty="0">
                          <a:effectLst/>
                        </a:rPr>
                        <a:t>納期の短縮</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52000">
                <a:tc>
                  <a:txBody>
                    <a:bodyPr/>
                    <a:lstStyle/>
                    <a:p>
                      <a:pPr algn="just">
                        <a:spcAft>
                          <a:spcPts val="0"/>
                        </a:spcAft>
                      </a:pPr>
                      <a:r>
                        <a:rPr lang="en-US" sz="1200" kern="100">
                          <a:effectLst/>
                        </a:rPr>
                        <a:t> </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rPr>
                        <a:t>９，</a:t>
                      </a:r>
                      <a:r>
                        <a:rPr lang="ja-JP" sz="1200" kern="100" dirty="0">
                          <a:effectLst/>
                        </a:rPr>
                        <a:t>労働環境の改善</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52000">
                <a:tc>
                  <a:txBody>
                    <a:bodyPr/>
                    <a:lstStyle/>
                    <a:p>
                      <a:pPr algn="just">
                        <a:spcAft>
                          <a:spcPts val="0"/>
                        </a:spcAft>
                      </a:pPr>
                      <a:r>
                        <a:rPr lang="en-US" sz="1200" kern="100">
                          <a:effectLst/>
                        </a:rPr>
                        <a:t> </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rPr>
                        <a:t>１０，</a:t>
                      </a:r>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252000">
                <a:tc>
                  <a:txBody>
                    <a:bodyPr/>
                    <a:lstStyle/>
                    <a:p>
                      <a:pPr algn="just">
                        <a:spcAft>
                          <a:spcPts val="0"/>
                        </a:spcAft>
                      </a:pPr>
                      <a:r>
                        <a:rPr lang="en-US" sz="1200" kern="100">
                          <a:effectLst/>
                        </a:rPr>
                        <a:t> </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mn-lt"/>
                          <a:ea typeface="+mn-ea"/>
                          <a:cs typeface="+mn-cs"/>
                        </a:rPr>
                        <a:t>１１，</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52000">
                <a:tc>
                  <a:txBody>
                    <a:bodyPr/>
                    <a:lstStyle/>
                    <a:p>
                      <a:pPr algn="just">
                        <a:spcAft>
                          <a:spcPts val="0"/>
                        </a:spcAft>
                      </a:pPr>
                      <a:r>
                        <a:rPr lang="en-US" sz="1200" kern="100">
                          <a:effectLst/>
                        </a:rPr>
                        <a:t> </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１２，</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252000">
                <a:tc>
                  <a:txBody>
                    <a:bodyPr/>
                    <a:lstStyle/>
                    <a:p>
                      <a:pPr algn="just">
                        <a:spcAft>
                          <a:spcPts val="0"/>
                        </a:spcAft>
                      </a:pPr>
                      <a:r>
                        <a:rPr lang="en-US" sz="1200" kern="100">
                          <a:effectLst/>
                        </a:rPr>
                        <a:t> </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mn-lt"/>
                          <a:ea typeface="+mn-ea"/>
                          <a:cs typeface="+mn-cs"/>
                        </a:rPr>
                        <a:t>１３，</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037866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5</a:t>
            </a:fld>
            <a:endParaRPr kumimoji="1" lang="ja-JP" altLang="en-US"/>
          </a:p>
        </p:txBody>
      </p:sp>
      <p:sp>
        <p:nvSpPr>
          <p:cNvPr id="11" name="正方形/長方形 10"/>
          <p:cNvSpPr/>
          <p:nvPr/>
        </p:nvSpPr>
        <p:spPr>
          <a:xfrm>
            <a:off x="1505526" y="650815"/>
            <a:ext cx="7185891" cy="697694"/>
          </a:xfrm>
          <a:prstGeom prst="rect">
            <a:avLst/>
          </a:prstGeom>
          <a:no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dirty="0"/>
          </a:p>
        </p:txBody>
      </p:sp>
      <p:graphicFrame>
        <p:nvGraphicFramePr>
          <p:cNvPr id="13" name="表 12"/>
          <p:cNvGraphicFramePr>
            <a:graphicFrameLocks noGrp="1"/>
          </p:cNvGraphicFramePr>
          <p:nvPr>
            <p:extLst>
              <p:ext uri="{D42A27DB-BD31-4B8C-83A1-F6EECF244321}">
                <p14:modId xmlns:p14="http://schemas.microsoft.com/office/powerpoint/2010/main" val="538918131"/>
              </p:ext>
            </p:extLst>
          </p:nvPr>
        </p:nvGraphicFramePr>
        <p:xfrm>
          <a:off x="1505527" y="1777665"/>
          <a:ext cx="7389091" cy="4284000"/>
        </p:xfrm>
        <a:graphic>
          <a:graphicData uri="http://schemas.openxmlformats.org/drawingml/2006/table">
            <a:tbl>
              <a:tblPr>
                <a:tableStyleId>{5C22544A-7EE6-4342-B048-85BDC9FD1C3A}</a:tableStyleId>
              </a:tblPr>
              <a:tblGrid>
                <a:gridCol w="234737">
                  <a:extLst>
                    <a:ext uri="{9D8B030D-6E8A-4147-A177-3AD203B41FA5}">
                      <a16:colId xmlns:a16="http://schemas.microsoft.com/office/drawing/2014/main" val="20000"/>
                    </a:ext>
                  </a:extLst>
                </a:gridCol>
                <a:gridCol w="3805273">
                  <a:extLst>
                    <a:ext uri="{9D8B030D-6E8A-4147-A177-3AD203B41FA5}">
                      <a16:colId xmlns:a16="http://schemas.microsoft.com/office/drawing/2014/main" val="20001"/>
                    </a:ext>
                  </a:extLst>
                </a:gridCol>
                <a:gridCol w="239905">
                  <a:extLst>
                    <a:ext uri="{9D8B030D-6E8A-4147-A177-3AD203B41FA5}">
                      <a16:colId xmlns:a16="http://schemas.microsoft.com/office/drawing/2014/main" val="20002"/>
                    </a:ext>
                  </a:extLst>
                </a:gridCol>
                <a:gridCol w="3109176">
                  <a:extLst>
                    <a:ext uri="{9D8B030D-6E8A-4147-A177-3AD203B41FA5}">
                      <a16:colId xmlns:a16="http://schemas.microsoft.com/office/drawing/2014/main" val="20003"/>
                    </a:ext>
                  </a:extLst>
                </a:gridCol>
              </a:tblGrid>
              <a:tr h="252000">
                <a:tc>
                  <a:txBody>
                    <a:bodyPr/>
                    <a:lstStyle/>
                    <a:p>
                      <a:pPr algn="just">
                        <a:spcAft>
                          <a:spcPts val="0"/>
                        </a:spcAft>
                      </a:pPr>
                      <a:r>
                        <a:rPr lang="en-US" sz="1200" b="0" kern="100" dirty="0">
                          <a:solidFill>
                            <a:schemeClr val="tx1"/>
                          </a:solidFill>
                          <a:effectLst/>
                        </a:rPr>
                        <a:t>✔</a:t>
                      </a:r>
                      <a:endParaRPr lang="ja-JP" sz="1200" b="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１，</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作業効率の向上</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１８，</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人的ミスの予防</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pPr algn="just">
                        <a:spcAft>
                          <a:spcPts val="0"/>
                        </a:spcAft>
                      </a:pPr>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２，</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稼働時間の増加</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１９，</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製品の安全性、トレーサビリティ</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pPr algn="just">
                        <a:spcAft>
                          <a:spcPts val="0"/>
                        </a:spcAft>
                      </a:pPr>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３，</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夜間稼働可能</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２０，</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季節変動への対応</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2000">
                <a:tc>
                  <a:txBody>
                    <a:bodyPr/>
                    <a:lstStyle/>
                    <a:p>
                      <a:pPr algn="just">
                        <a:spcAft>
                          <a:spcPts val="0"/>
                        </a:spcAft>
                      </a:pPr>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４，</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多品種対応可能</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２１，</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需要変動への対応</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2000">
                <a:tc>
                  <a:txBody>
                    <a:bodyPr/>
                    <a:lstStyle/>
                    <a:p>
                      <a:pPr algn="just">
                        <a:spcAft>
                          <a:spcPts val="0"/>
                        </a:spcAft>
                      </a:pPr>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５，</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人手不足の緩和</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２２，</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データ化による工程改善へのフィードバック</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52000">
                <a:tc>
                  <a:txBody>
                    <a:bodyPr/>
                    <a:lstStyle/>
                    <a:p>
                      <a:pPr algn="just">
                        <a:spcAft>
                          <a:spcPts val="0"/>
                        </a:spcAft>
                      </a:pPr>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６，</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作業環境の改善</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２３，</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52000">
                <a:tc>
                  <a:txBody>
                    <a:bodyPr/>
                    <a:lstStyle/>
                    <a:p>
                      <a:pPr algn="just">
                        <a:spcAft>
                          <a:spcPts val="0"/>
                        </a:spcAft>
                      </a:pPr>
                      <a:r>
                        <a:rPr lang="en-US" sz="1200" kern="100">
                          <a:effectLst/>
                        </a:rPr>
                        <a:t> </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７，</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作業者の安全確保</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mn-ea"/>
                          <a:ea typeface="+mn-ea"/>
                          <a:cs typeface="Times New Roman" panose="02020603050405020304" pitchFamily="18" charset="0"/>
                        </a:rPr>
                        <a:t>２４，</a:t>
                      </a:r>
                      <a:endParaRPr lang="ja-JP" sz="1200" kern="100" dirty="0">
                        <a:effectLst/>
                        <a:latin typeface="+mn-ea"/>
                        <a:ea typeface="+mn-ea"/>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52000">
                <a:tc>
                  <a:txBody>
                    <a:bodyPr/>
                    <a:lstStyle/>
                    <a:p>
                      <a:pPr algn="just">
                        <a:spcAft>
                          <a:spcPts val="0"/>
                        </a:spcAft>
                      </a:pPr>
                      <a:r>
                        <a:rPr lang="en-US" sz="1200" kern="100">
                          <a:effectLst/>
                        </a:rPr>
                        <a:t> </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８，</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若手人材の登用</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mn-ea"/>
                          <a:ea typeface="+mn-ea"/>
                          <a:cs typeface="Times New Roman" panose="02020603050405020304" pitchFamily="18" charset="0"/>
                        </a:rPr>
                        <a:t>２５，</a:t>
                      </a:r>
                      <a:endParaRPr lang="ja-JP" sz="1200" kern="100" dirty="0">
                        <a:effectLst/>
                        <a:latin typeface="+mn-ea"/>
                        <a:ea typeface="+mn-ea"/>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52000">
                <a:tc>
                  <a:txBody>
                    <a:bodyPr/>
                    <a:lstStyle/>
                    <a:p>
                      <a:pPr algn="just">
                        <a:spcAft>
                          <a:spcPts val="0"/>
                        </a:spcAft>
                      </a:pPr>
                      <a:r>
                        <a:rPr lang="en-US" sz="1200" kern="100">
                          <a:effectLst/>
                        </a:rPr>
                        <a:t> </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９，</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新たなスキル人材確保</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mn-ea"/>
                          <a:ea typeface="+mn-ea"/>
                          <a:cs typeface="Times New Roman" panose="02020603050405020304" pitchFamily="18" charset="0"/>
                        </a:rPr>
                        <a:t>２６，</a:t>
                      </a:r>
                      <a:endParaRPr lang="ja-JP" sz="1200" kern="100" dirty="0">
                        <a:effectLst/>
                        <a:latin typeface="+mn-ea"/>
                        <a:ea typeface="+mn-ea"/>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52000">
                <a:tc>
                  <a:txBody>
                    <a:bodyPr/>
                    <a:lstStyle/>
                    <a:p>
                      <a:pPr algn="just">
                        <a:spcAft>
                          <a:spcPts val="0"/>
                        </a:spcAft>
                      </a:pPr>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１０，</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熟練技能の可視化と技術継承</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mn-ea"/>
                          <a:ea typeface="+mn-ea"/>
                          <a:cs typeface="Times New Roman" panose="02020603050405020304" pitchFamily="18" charset="0"/>
                        </a:rPr>
                        <a:t>２７，</a:t>
                      </a:r>
                      <a:endParaRPr lang="ja-JP" sz="1200" kern="100" dirty="0">
                        <a:effectLst/>
                        <a:latin typeface="+mn-ea"/>
                        <a:ea typeface="+mn-ea"/>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252000">
                <a:tc>
                  <a:txBody>
                    <a:bodyPr/>
                    <a:lstStyle/>
                    <a:p>
                      <a:pPr algn="just">
                        <a:spcAft>
                          <a:spcPts val="0"/>
                        </a:spcAft>
                      </a:pPr>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１１，</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品質の安定化</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mn-ea"/>
                          <a:ea typeface="+mn-ea"/>
                          <a:cs typeface="Times New Roman" panose="02020603050405020304" pitchFamily="18" charset="0"/>
                        </a:rPr>
                        <a:t>２８，</a:t>
                      </a:r>
                      <a:endParaRPr lang="ja-JP" sz="1200" kern="100" dirty="0">
                        <a:effectLst/>
                        <a:latin typeface="+mn-ea"/>
                        <a:ea typeface="+mn-ea"/>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52000">
                <a:tc>
                  <a:txBody>
                    <a:bodyPr/>
                    <a:lstStyle/>
                    <a:p>
                      <a:pPr algn="just">
                        <a:spcAft>
                          <a:spcPts val="0"/>
                        </a:spcAft>
                      </a:pPr>
                      <a:r>
                        <a:rPr lang="en-US" sz="1200" kern="100">
                          <a:effectLst/>
                        </a:rPr>
                        <a:t> </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１２，</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少量多品種への対応</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mn-ea"/>
                          <a:ea typeface="+mn-ea"/>
                          <a:cs typeface="Times New Roman" panose="02020603050405020304" pitchFamily="18" charset="0"/>
                        </a:rPr>
                        <a:t>２９，</a:t>
                      </a:r>
                      <a:endParaRPr lang="ja-JP" sz="1200" kern="100" dirty="0">
                        <a:effectLst/>
                        <a:latin typeface="+mn-ea"/>
                        <a:ea typeface="+mn-ea"/>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252000">
                <a:tc>
                  <a:txBody>
                    <a:bodyPr/>
                    <a:lstStyle/>
                    <a:p>
                      <a:pPr algn="just">
                        <a:spcAft>
                          <a:spcPts val="0"/>
                        </a:spcAft>
                      </a:pPr>
                      <a:r>
                        <a:rPr lang="en-US" sz="1200" kern="100">
                          <a:effectLst/>
                        </a:rPr>
                        <a:t> </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１３，</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需要変動への対応</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mn-ea"/>
                          <a:ea typeface="+mn-ea"/>
                          <a:cs typeface="Times New Roman" panose="02020603050405020304" pitchFamily="18" charset="0"/>
                        </a:rPr>
                        <a:t>３０，</a:t>
                      </a:r>
                      <a:endParaRPr lang="ja-JP" sz="1200" kern="100" dirty="0">
                        <a:effectLst/>
                        <a:latin typeface="+mn-ea"/>
                        <a:ea typeface="+mn-ea"/>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252000">
                <a:tc>
                  <a:txBody>
                    <a:bodyPr/>
                    <a:lstStyle/>
                    <a:p>
                      <a:pPr algn="just">
                        <a:spcAft>
                          <a:spcPts val="0"/>
                        </a:spcAft>
                      </a:pP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１４，</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データの蓄積</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mn-ea"/>
                          <a:ea typeface="+mn-ea"/>
                          <a:cs typeface="Times New Roman" panose="02020603050405020304" pitchFamily="18" charset="0"/>
                        </a:rPr>
                        <a:t>３１，</a:t>
                      </a:r>
                      <a:endParaRPr lang="ja-JP" sz="1200" kern="100" dirty="0">
                        <a:effectLst/>
                        <a:latin typeface="+mn-ea"/>
                        <a:ea typeface="+mn-ea"/>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252000">
                <a:tc>
                  <a:txBody>
                    <a:bodyPr/>
                    <a:lstStyle/>
                    <a:p>
                      <a:pPr algn="just">
                        <a:spcAft>
                          <a:spcPts val="0"/>
                        </a:spcAft>
                      </a:pP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１５，</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データ化によるクレーム対応の強化</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mn-ea"/>
                          <a:ea typeface="+mn-ea"/>
                          <a:cs typeface="Times New Roman" panose="02020603050405020304" pitchFamily="18" charset="0"/>
                        </a:rPr>
                        <a:t>３２，</a:t>
                      </a:r>
                      <a:endParaRPr lang="ja-JP" sz="1200" kern="100" dirty="0">
                        <a:effectLst/>
                        <a:latin typeface="+mn-ea"/>
                        <a:ea typeface="+mn-ea"/>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252000">
                <a:tc>
                  <a:txBody>
                    <a:bodyPr/>
                    <a:lstStyle/>
                    <a:p>
                      <a:pPr algn="just">
                        <a:spcAft>
                          <a:spcPts val="0"/>
                        </a:spcAft>
                      </a:pP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１６，</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データ化による工程改善へのフィードバック</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mn-ea"/>
                          <a:ea typeface="+mn-ea"/>
                          <a:cs typeface="Times New Roman" panose="02020603050405020304" pitchFamily="18" charset="0"/>
                        </a:rPr>
                        <a:t>３３，</a:t>
                      </a:r>
                      <a:endParaRPr lang="ja-JP" sz="1200" kern="100" dirty="0">
                        <a:effectLst/>
                        <a:latin typeface="+mn-ea"/>
                        <a:ea typeface="+mn-ea"/>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252000">
                <a:tc>
                  <a:txBody>
                    <a:bodyPr/>
                    <a:lstStyle/>
                    <a:p>
                      <a:pPr algn="just">
                        <a:spcAft>
                          <a:spcPts val="0"/>
                        </a:spcAft>
                      </a:pP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１７，</a:t>
                      </a: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ロボットシステムに合わせた作業工程全体の見直し</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spcAft>
                          <a:spcPts val="0"/>
                        </a:spcAft>
                        <a:buFont typeface="+mj-lt"/>
                        <a:buNone/>
                      </a:pPr>
                      <a:r>
                        <a:rPr lang="ja-JP" altLang="en-US" sz="1200" kern="100" dirty="0">
                          <a:effectLst/>
                          <a:latin typeface="+mn-ea"/>
                          <a:ea typeface="+mn-ea"/>
                          <a:cs typeface="Times New Roman" panose="02020603050405020304" pitchFamily="18" charset="0"/>
                        </a:rPr>
                        <a:t>３４，</a:t>
                      </a:r>
                      <a:endParaRPr lang="ja-JP" sz="1200" kern="100" dirty="0">
                        <a:effectLst/>
                        <a:latin typeface="+mn-ea"/>
                        <a:ea typeface="+mn-ea"/>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bl>
          </a:graphicData>
        </a:graphic>
      </p:graphicFrame>
      <p:sp>
        <p:nvSpPr>
          <p:cNvPr id="2" name="正方形/長方形 1"/>
          <p:cNvSpPr/>
          <p:nvPr/>
        </p:nvSpPr>
        <p:spPr>
          <a:xfrm>
            <a:off x="542517" y="281482"/>
            <a:ext cx="2710999" cy="369332"/>
          </a:xfrm>
          <a:prstGeom prst="rect">
            <a:avLst/>
          </a:prstGeom>
        </p:spPr>
        <p:txBody>
          <a:bodyPr wrap="none">
            <a:spAutoFit/>
          </a:bodyPr>
          <a:lstStyle/>
          <a:p>
            <a:pPr algn="just">
              <a:spcAft>
                <a:spcPts val="0"/>
              </a:spcAft>
            </a:pP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１．</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3</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　 導入の背景・事情</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542517" y="1369607"/>
            <a:ext cx="3188693" cy="369332"/>
          </a:xfrm>
          <a:prstGeom prst="rect">
            <a:avLst/>
          </a:prstGeom>
        </p:spPr>
        <p:txBody>
          <a:bodyPr wrap="none">
            <a:spAutoFit/>
          </a:bodyPr>
          <a:lstStyle/>
          <a:p>
            <a:pPr algn="just">
              <a:spcAft>
                <a:spcPts val="0"/>
              </a:spcAft>
            </a:pP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１．</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4</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　　狙いとする効果（例）</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742337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6</a:t>
            </a:fld>
            <a:endParaRPr kumimoji="1" lang="ja-JP" altLang="en-US"/>
          </a:p>
        </p:txBody>
      </p:sp>
      <p:sp>
        <p:nvSpPr>
          <p:cNvPr id="11" name="正方形/長方形 10"/>
          <p:cNvSpPr/>
          <p:nvPr/>
        </p:nvSpPr>
        <p:spPr>
          <a:xfrm>
            <a:off x="1200726" y="1011979"/>
            <a:ext cx="8405092" cy="2377765"/>
          </a:xfrm>
          <a:prstGeom prst="rect">
            <a:avLst/>
          </a:prstGeom>
          <a:no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ja-JP" sz="1400" dirty="0"/>
              <a:t>•</a:t>
            </a:r>
            <a:r>
              <a:rPr lang="ja-JP" altLang="en-US" sz="1400" dirty="0"/>
              <a:t> </a:t>
            </a:r>
            <a:r>
              <a:rPr lang="ja-JP" altLang="ja-JP" sz="1400" dirty="0"/>
              <a:t>手作業で行っている危険な作業を排除し、働きやすい環境を作る。（例）</a:t>
            </a:r>
          </a:p>
          <a:p>
            <a:r>
              <a:rPr lang="ja-JP" altLang="ja-JP" sz="1400" dirty="0"/>
              <a:t>• 段取り替えの時間短縮でスピーディーに多品種対応できるラインを作る。（例）</a:t>
            </a:r>
          </a:p>
          <a:p>
            <a:endParaRPr lang="ja-JP" altLang="en-US" sz="1400" dirty="0"/>
          </a:p>
        </p:txBody>
      </p:sp>
      <p:sp>
        <p:nvSpPr>
          <p:cNvPr id="2" name="正方形/長方形 1"/>
          <p:cNvSpPr/>
          <p:nvPr/>
        </p:nvSpPr>
        <p:spPr>
          <a:xfrm>
            <a:off x="542517" y="281483"/>
            <a:ext cx="3526928" cy="369332"/>
          </a:xfrm>
          <a:prstGeom prst="rect">
            <a:avLst/>
          </a:prstGeom>
        </p:spPr>
        <p:txBody>
          <a:bodyPr wrap="none">
            <a:spAutoFit/>
          </a:bodyPr>
          <a:lstStyle/>
          <a:p>
            <a:pPr algn="just">
              <a:spcAft>
                <a:spcPts val="0"/>
              </a:spcAft>
            </a:pP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１．</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５</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dirty="0"/>
              <a:t>ロボットシステム導入の目標</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正方形/長方形 6"/>
          <p:cNvSpPr/>
          <p:nvPr/>
        </p:nvSpPr>
        <p:spPr>
          <a:xfrm>
            <a:off x="792586" y="636489"/>
            <a:ext cx="3276859"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①　当面の目標（第１フェーズ）</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1200726" y="3765234"/>
            <a:ext cx="8405092" cy="2377765"/>
          </a:xfrm>
          <a:prstGeom prst="rect">
            <a:avLst/>
          </a:prstGeom>
          <a:no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ja-JP" sz="1400" dirty="0"/>
              <a:t>•</a:t>
            </a:r>
            <a:r>
              <a:rPr lang="ja-JP" altLang="en-US" sz="1400" dirty="0"/>
              <a:t>システムオペレーターの人数増とロボットに関するスキルアップ→若手人材の採用増（例）</a:t>
            </a:r>
          </a:p>
          <a:p>
            <a:r>
              <a:rPr lang="en-US" altLang="ja-JP" sz="1400" dirty="0"/>
              <a:t>• </a:t>
            </a:r>
            <a:r>
              <a:rPr lang="ja-JP" altLang="en-US" sz="1400" dirty="0"/>
              <a:t>工程のデータ化での技術継承（例）</a:t>
            </a:r>
          </a:p>
        </p:txBody>
      </p:sp>
      <p:sp>
        <p:nvSpPr>
          <p:cNvPr id="9" name="正方形/長方形 8"/>
          <p:cNvSpPr/>
          <p:nvPr/>
        </p:nvSpPr>
        <p:spPr>
          <a:xfrm>
            <a:off x="792583" y="3389744"/>
            <a:ext cx="3276859"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②　中期の目標（第２フェーズ）</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正方形/長方形 9"/>
          <p:cNvSpPr/>
          <p:nvPr/>
        </p:nvSpPr>
        <p:spPr>
          <a:xfrm>
            <a:off x="1171023" y="6149157"/>
            <a:ext cx="4232249" cy="276999"/>
          </a:xfrm>
          <a:prstGeom prst="rect">
            <a:avLst/>
          </a:prstGeom>
        </p:spPr>
        <p:txBody>
          <a:bodyPr wrap="none">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第２フェーズについては、本プロジェクトのスコープ対象外とします。</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351437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7</a:t>
            </a:fld>
            <a:endParaRPr kumimoji="1" lang="ja-JP" altLang="en-US"/>
          </a:p>
        </p:txBody>
      </p:sp>
      <p:sp>
        <p:nvSpPr>
          <p:cNvPr id="11" name="正方形/長方形 10"/>
          <p:cNvSpPr/>
          <p:nvPr/>
        </p:nvSpPr>
        <p:spPr>
          <a:xfrm>
            <a:off x="783346" y="898186"/>
            <a:ext cx="8405092" cy="4846832"/>
          </a:xfrm>
          <a:prstGeom prst="rect">
            <a:avLst/>
          </a:prstGeom>
          <a:no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ja-JP" sz="1400" dirty="0"/>
              <a:t>•</a:t>
            </a:r>
            <a:r>
              <a:rPr lang="ja-JP" altLang="en-US" sz="1400" dirty="0"/>
              <a:t>経営環境、技術環境の変化に柔軟に対応できるシステムを目指す。（例）</a:t>
            </a:r>
          </a:p>
          <a:p>
            <a:r>
              <a:rPr lang="en-US" altLang="ja-JP" sz="1400" dirty="0"/>
              <a:t>• </a:t>
            </a:r>
            <a:r>
              <a:rPr lang="ja-JP" altLang="en-US" sz="1400" dirty="0"/>
              <a:t>利用者にとって総作業時間が削減できる設計を行う。（例）</a:t>
            </a:r>
          </a:p>
          <a:p>
            <a:r>
              <a:rPr lang="en-US" altLang="ja-JP" sz="1400" dirty="0"/>
              <a:t>• </a:t>
            </a:r>
            <a:r>
              <a:rPr lang="ja-JP" altLang="en-US" sz="1400" dirty="0"/>
              <a:t>安全を最も重視する。（例）</a:t>
            </a:r>
          </a:p>
          <a:p>
            <a:r>
              <a:rPr lang="en-US" altLang="ja-JP" sz="1400" dirty="0"/>
              <a:t>• </a:t>
            </a:r>
            <a:r>
              <a:rPr lang="ja-JP" altLang="en-US" sz="1400" dirty="0"/>
              <a:t>システムの設計段階から社内要員を育成し、稼働後もサービスレベルの維持に努める。（例）</a:t>
            </a:r>
          </a:p>
        </p:txBody>
      </p:sp>
      <p:sp>
        <p:nvSpPr>
          <p:cNvPr id="2" name="正方形/長方形 1"/>
          <p:cNvSpPr/>
          <p:nvPr/>
        </p:nvSpPr>
        <p:spPr>
          <a:xfrm>
            <a:off x="476631" y="270236"/>
            <a:ext cx="1954381" cy="369332"/>
          </a:xfrm>
          <a:prstGeom prst="rect">
            <a:avLst/>
          </a:prstGeom>
        </p:spPr>
        <p:txBody>
          <a:bodyPr wrap="none">
            <a:spAutoFit/>
          </a:bodyPr>
          <a:lstStyle/>
          <a:p>
            <a:pPr algn="just">
              <a:spcAft>
                <a:spcPts val="0"/>
              </a:spcAft>
            </a:pP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１．</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６</a:t>
            </a:r>
            <a:r>
              <a:rPr lang="ja-JP"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基本方針</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822821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8</a:t>
            </a:fld>
            <a:endParaRPr kumimoji="1" lang="ja-JP" altLang="en-US"/>
          </a:p>
        </p:txBody>
      </p:sp>
      <p:sp>
        <p:nvSpPr>
          <p:cNvPr id="5" name="正方形/長方形 4"/>
          <p:cNvSpPr/>
          <p:nvPr/>
        </p:nvSpPr>
        <p:spPr>
          <a:xfrm>
            <a:off x="175005" y="333118"/>
            <a:ext cx="1723549" cy="400110"/>
          </a:xfrm>
          <a:prstGeom prst="rect">
            <a:avLst/>
          </a:prstGeom>
        </p:spPr>
        <p:txBody>
          <a:bodyPr wrap="none">
            <a:spAutoFit/>
          </a:bodyPr>
          <a:lstStyle/>
          <a:p>
            <a:pPr algn="just">
              <a:spcAft>
                <a:spcPts val="0"/>
              </a:spcAft>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２</a:t>
            </a:r>
            <a:r>
              <a:rPr lang="ja-JP" altLang="ja-JP"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予算規模</a:t>
            </a:r>
            <a:endParaRPr lang="ja-JP" altLang="ja-JP" sz="2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正方形/長方形 9"/>
          <p:cNvSpPr/>
          <p:nvPr/>
        </p:nvSpPr>
        <p:spPr>
          <a:xfrm>
            <a:off x="972386" y="1223595"/>
            <a:ext cx="1569660"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導入想定予算</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正方形/長方形 10"/>
          <p:cNvSpPr/>
          <p:nvPr/>
        </p:nvSpPr>
        <p:spPr>
          <a:xfrm>
            <a:off x="2542047" y="1132416"/>
            <a:ext cx="3452354" cy="542925"/>
          </a:xfrm>
          <a:prstGeom prst="rect">
            <a:avLst/>
          </a:prstGeom>
          <a:no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400" dirty="0"/>
          </a:p>
        </p:txBody>
      </p:sp>
      <p:sp>
        <p:nvSpPr>
          <p:cNvPr id="12" name="正方形/長方形 11"/>
          <p:cNvSpPr/>
          <p:nvPr/>
        </p:nvSpPr>
        <p:spPr>
          <a:xfrm>
            <a:off x="898495" y="2575271"/>
            <a:ext cx="8568778" cy="2031325"/>
          </a:xfrm>
          <a:prstGeom prst="rect">
            <a:avLst/>
          </a:prstGeom>
        </p:spPr>
        <p:txBody>
          <a:bodyPr wrap="square">
            <a:spAutoFit/>
          </a:bodyPr>
          <a:lstStyle/>
          <a:p>
            <a:r>
              <a:rPr lang="en-US" altLang="ja-JP" dirty="0">
                <a:ea typeface="游明朝" panose="02020400000000000000" pitchFamily="18" charset="-128"/>
                <a:cs typeface="Times New Roman" panose="02020603050405020304" pitchFamily="18" charset="0"/>
              </a:rPr>
              <a:t>• </a:t>
            </a:r>
            <a:r>
              <a:rPr lang="ja-JP" altLang="en-US" dirty="0">
                <a:ea typeface="游明朝" panose="02020400000000000000" pitchFamily="18" charset="-128"/>
                <a:cs typeface="Times New Roman" panose="02020603050405020304" pitchFamily="18" charset="0"/>
              </a:rPr>
              <a:t>ロボットシステムに関するハードウェア、ソフトウェア、ネットワーク、</a:t>
            </a:r>
            <a:endParaRPr lang="en-US" altLang="ja-JP" dirty="0">
              <a:ea typeface="游明朝" panose="02020400000000000000" pitchFamily="18" charset="-128"/>
              <a:cs typeface="Times New Roman" panose="02020603050405020304" pitchFamily="18" charset="0"/>
            </a:endParaRPr>
          </a:p>
          <a:p>
            <a:r>
              <a:rPr lang="ja-JP" altLang="en-US" dirty="0">
                <a:ea typeface="游明朝" panose="02020400000000000000" pitchFamily="18" charset="-128"/>
                <a:cs typeface="Times New Roman" panose="02020603050405020304" pitchFamily="18" charset="0"/>
              </a:rPr>
              <a:t>　システムインテグレーション関連費、現地据付設置費、現地立上げ費、</a:t>
            </a:r>
            <a:endParaRPr lang="en-US" altLang="ja-JP" dirty="0">
              <a:ea typeface="游明朝" panose="02020400000000000000" pitchFamily="18" charset="-128"/>
              <a:cs typeface="Times New Roman" panose="02020603050405020304" pitchFamily="18" charset="0"/>
            </a:endParaRPr>
          </a:p>
          <a:p>
            <a:r>
              <a:rPr lang="ja-JP" altLang="en-US" dirty="0">
                <a:ea typeface="游明朝" panose="02020400000000000000" pitchFamily="18" charset="-128"/>
                <a:cs typeface="Times New Roman" panose="02020603050405020304" pitchFamily="18" charset="0"/>
              </a:rPr>
              <a:t>　教育費用に要する費用を含む。</a:t>
            </a:r>
          </a:p>
          <a:p>
            <a:r>
              <a:rPr lang="ja-JP" altLang="en-US" dirty="0">
                <a:ea typeface="游明朝" panose="02020400000000000000" pitchFamily="18" charset="-128"/>
                <a:cs typeface="Times New Roman" panose="02020603050405020304" pitchFamily="18" charset="0"/>
              </a:rPr>
              <a:t>　（既設の加工機の外部インタフェース改造費用やドキュメント作成費用が</a:t>
            </a:r>
            <a:endParaRPr lang="en-US" altLang="ja-JP" dirty="0">
              <a:ea typeface="游明朝" panose="02020400000000000000" pitchFamily="18" charset="-128"/>
              <a:cs typeface="Times New Roman" panose="02020603050405020304" pitchFamily="18" charset="0"/>
            </a:endParaRPr>
          </a:p>
          <a:p>
            <a:r>
              <a:rPr lang="ja-JP" altLang="en-US" dirty="0">
                <a:ea typeface="游明朝" panose="02020400000000000000" pitchFamily="18" charset="-128"/>
                <a:cs typeface="Times New Roman" panose="02020603050405020304" pitchFamily="18" charset="0"/>
              </a:rPr>
              <a:t>　　必要となる場合があります。また、量産確認などを依頼する場合も</a:t>
            </a:r>
            <a:endParaRPr lang="en-US" altLang="ja-JP" dirty="0">
              <a:ea typeface="游明朝" panose="02020400000000000000" pitchFamily="18" charset="-128"/>
              <a:cs typeface="Times New Roman" panose="02020603050405020304" pitchFamily="18" charset="0"/>
            </a:endParaRPr>
          </a:p>
          <a:p>
            <a:r>
              <a:rPr lang="ja-JP" altLang="en-US" dirty="0">
                <a:ea typeface="游明朝" panose="02020400000000000000" pitchFamily="18" charset="-128"/>
                <a:cs typeface="Times New Roman" panose="02020603050405020304" pitchFamily="18" charset="0"/>
              </a:rPr>
              <a:t>　　別途費用が必要となる場合があります。）</a:t>
            </a:r>
          </a:p>
          <a:p>
            <a:endParaRPr lang="ja-JP" altLang="en-US" dirty="0"/>
          </a:p>
        </p:txBody>
      </p:sp>
      <p:sp>
        <p:nvSpPr>
          <p:cNvPr id="8" name="正方形/長方形 7"/>
          <p:cNvSpPr/>
          <p:nvPr/>
        </p:nvSpPr>
        <p:spPr>
          <a:xfrm>
            <a:off x="5957115" y="1219212"/>
            <a:ext cx="1646605" cy="369332"/>
          </a:xfrm>
          <a:prstGeom prst="rect">
            <a:avLst/>
          </a:prstGeom>
        </p:spPr>
        <p:txBody>
          <a:bodyPr wrap="none">
            <a:spAutoFit/>
          </a:bodyPr>
          <a:lstStyle/>
          <a:p>
            <a:pPr algn="just">
              <a:spcAft>
                <a:spcPts val="0"/>
              </a:spcAft>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を上限とする。</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734736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483D45A-29A3-44DA-A40C-90E234C8EA55}" type="slidenum">
              <a:rPr kumimoji="1" lang="ja-JP" altLang="en-US" smtClean="0"/>
              <a:t>9</a:t>
            </a:fld>
            <a:endParaRPr kumimoji="1" lang="ja-JP" altLang="en-US"/>
          </a:p>
        </p:txBody>
      </p:sp>
      <p:sp>
        <p:nvSpPr>
          <p:cNvPr id="5" name="正方形/長方形 4"/>
          <p:cNvSpPr/>
          <p:nvPr/>
        </p:nvSpPr>
        <p:spPr>
          <a:xfrm>
            <a:off x="206912" y="330122"/>
            <a:ext cx="1899879" cy="400110"/>
          </a:xfrm>
          <a:prstGeom prst="rect">
            <a:avLst/>
          </a:prstGeom>
        </p:spPr>
        <p:txBody>
          <a:bodyPr wrap="none">
            <a:spAutoFit/>
          </a:bodyPr>
          <a:lstStyle/>
          <a:p>
            <a:pPr algn="just">
              <a:spcAft>
                <a:spcPts val="0"/>
              </a:spcAft>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３</a:t>
            </a:r>
            <a:r>
              <a:rPr lang="ja-JP" altLang="ja-JP"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スケジュール</a:t>
            </a:r>
            <a:endParaRPr lang="ja-JP" altLang="ja-JP" sz="2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 name="正方形/長方形 11"/>
          <p:cNvSpPr/>
          <p:nvPr/>
        </p:nvSpPr>
        <p:spPr>
          <a:xfrm>
            <a:off x="906848" y="2098788"/>
            <a:ext cx="8568778" cy="646331"/>
          </a:xfrm>
          <a:prstGeom prst="rect">
            <a:avLst/>
          </a:prstGeom>
        </p:spPr>
        <p:txBody>
          <a:bodyPr wrap="square">
            <a:spAutoFit/>
          </a:bodyPr>
          <a:lstStyle/>
          <a:p>
            <a:r>
              <a:rPr lang="en-US" altLang="ja-JP" sz="1200" dirty="0">
                <a:ea typeface="游明朝" panose="02020400000000000000" pitchFamily="18" charset="-128"/>
                <a:cs typeface="Times New Roman" panose="02020603050405020304" pitchFamily="18" charset="0"/>
              </a:rPr>
              <a:t>(</a:t>
            </a:r>
            <a:r>
              <a:rPr lang="ja-JP" altLang="en-US" sz="1200" dirty="0">
                <a:ea typeface="游明朝" panose="02020400000000000000" pitchFamily="18" charset="-128"/>
                <a:cs typeface="Times New Roman" panose="02020603050405020304" pitchFamily="18" charset="0"/>
              </a:rPr>
              <a:t>参考</a:t>
            </a:r>
            <a:r>
              <a:rPr lang="en-US" altLang="ja-JP" sz="1200" dirty="0">
                <a:ea typeface="游明朝" panose="02020400000000000000" pitchFamily="18" charset="-128"/>
                <a:cs typeface="Times New Roman" panose="02020603050405020304" pitchFamily="18" charset="0"/>
              </a:rPr>
              <a:t>)</a:t>
            </a:r>
            <a:r>
              <a:rPr lang="ja-JP" altLang="en-US" sz="1200" dirty="0">
                <a:ea typeface="游明朝" panose="02020400000000000000" pitchFamily="18" charset="-128"/>
                <a:cs typeface="Times New Roman" panose="02020603050405020304" pitchFamily="18" charset="0"/>
              </a:rPr>
              <a:t>　：　スケジュールは下記の例のように、提案依頼書や仕様書を作成し、発注するまでにはかなりの時間を要します。</a:t>
            </a:r>
          </a:p>
          <a:p>
            <a:r>
              <a:rPr lang="ja-JP" altLang="en-US" sz="1200" dirty="0">
                <a:ea typeface="游明朝" panose="02020400000000000000" pitchFamily="18" charset="-128"/>
                <a:cs typeface="Times New Roman" panose="02020603050405020304" pitchFamily="18" charset="0"/>
              </a:rPr>
              <a:t>　　　　　　発注後も、設計・開発が始まってから、設置・調整、操作研修まで、本格稼働に至るにも時間を要します。</a:t>
            </a:r>
          </a:p>
          <a:p>
            <a:r>
              <a:rPr lang="ja-JP" altLang="en-US" sz="1200" dirty="0">
                <a:ea typeface="游明朝" panose="02020400000000000000" pitchFamily="18" charset="-128"/>
                <a:cs typeface="Times New Roman" panose="02020603050405020304" pitchFamily="18" charset="0"/>
              </a:rPr>
              <a:t>　　　　　　その点に留意し、スケジューリングを行うようにします。</a:t>
            </a:r>
          </a:p>
        </p:txBody>
      </p:sp>
      <p:graphicFrame>
        <p:nvGraphicFramePr>
          <p:cNvPr id="9" name="表 8"/>
          <p:cNvGraphicFramePr>
            <a:graphicFrameLocks noGrp="1"/>
          </p:cNvGraphicFramePr>
          <p:nvPr>
            <p:extLst>
              <p:ext uri="{D42A27DB-BD31-4B8C-83A1-F6EECF244321}">
                <p14:modId xmlns:p14="http://schemas.microsoft.com/office/powerpoint/2010/main" val="3801745622"/>
              </p:ext>
            </p:extLst>
          </p:nvPr>
        </p:nvGraphicFramePr>
        <p:xfrm>
          <a:off x="921096" y="767833"/>
          <a:ext cx="7112000" cy="1296000"/>
        </p:xfrm>
        <a:graphic>
          <a:graphicData uri="http://schemas.openxmlformats.org/drawingml/2006/table">
            <a:tbl>
              <a:tblPr>
                <a:tableStyleId>{5C22544A-7EE6-4342-B048-85BDC9FD1C3A}</a:tableStyleId>
              </a:tblPr>
              <a:tblGrid>
                <a:gridCol w="2620560">
                  <a:extLst>
                    <a:ext uri="{9D8B030D-6E8A-4147-A177-3AD203B41FA5}">
                      <a16:colId xmlns:a16="http://schemas.microsoft.com/office/drawing/2014/main" val="20000"/>
                    </a:ext>
                  </a:extLst>
                </a:gridCol>
                <a:gridCol w="4491440">
                  <a:extLst>
                    <a:ext uri="{9D8B030D-6E8A-4147-A177-3AD203B41FA5}">
                      <a16:colId xmlns:a16="http://schemas.microsoft.com/office/drawing/2014/main" val="20001"/>
                    </a:ext>
                  </a:extLst>
                </a:gridCol>
              </a:tblGrid>
              <a:tr h="216000">
                <a:tc>
                  <a:txBody>
                    <a:bodyPr/>
                    <a:lstStyle/>
                    <a:p>
                      <a:pPr algn="just">
                        <a:spcAft>
                          <a:spcPts val="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現地調査・ヒアリング</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100" kern="100" dirty="0">
                          <a:effectLst/>
                          <a:latin typeface="Meiryo UI" panose="020B0604030504040204" pitchFamily="50" charset="-128"/>
                          <a:ea typeface="游明朝" panose="02020400000000000000" pitchFamily="18" charset="-128"/>
                          <a:cs typeface="Times New Roman" panose="02020603050405020304" pitchFamily="18" charset="0"/>
                        </a:rPr>
                        <a:t>2021</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年</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12</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月～</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2022</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年</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1</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月（</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2</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ヵ月間）</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16000">
                <a:tc>
                  <a:txBody>
                    <a:bodyPr/>
                    <a:lstStyle/>
                    <a:p>
                      <a:pPr algn="just">
                        <a:spcAft>
                          <a:spcPts val="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提案書・見積書</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100" kern="100" dirty="0">
                          <a:effectLst/>
                          <a:latin typeface="Meiryo UI" panose="020B0604030504040204" pitchFamily="50" charset="-128"/>
                          <a:ea typeface="游明朝" panose="02020400000000000000" pitchFamily="18" charset="-128"/>
                          <a:cs typeface="Times New Roman" panose="02020603050405020304" pitchFamily="18" charset="0"/>
                        </a:rPr>
                        <a:t>2022</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年２月２日～</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2</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月</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27</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日（</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1</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ヵ月間）</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16000">
                <a:tc>
                  <a:txBody>
                    <a:bodyPr/>
                    <a:lstStyle/>
                    <a:p>
                      <a:pPr algn="just">
                        <a:spcAft>
                          <a:spcPts val="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発注先の決定</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100" kern="100" dirty="0">
                          <a:effectLst/>
                          <a:latin typeface="Meiryo UI" panose="020B0604030504040204" pitchFamily="50" charset="-128"/>
                          <a:ea typeface="游明朝" panose="02020400000000000000" pitchFamily="18" charset="-128"/>
                          <a:cs typeface="Times New Roman" panose="02020603050405020304" pitchFamily="18" charset="0"/>
                        </a:rPr>
                        <a:t>2022</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年３月末</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16000">
                <a:tc>
                  <a:txBody>
                    <a:bodyPr/>
                    <a:lstStyle/>
                    <a:p>
                      <a:pPr algn="just">
                        <a:spcAft>
                          <a:spcPts val="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設計・開発・製作・調整</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100" kern="100" dirty="0">
                          <a:effectLst/>
                          <a:latin typeface="Meiryo UI" panose="020B0604030504040204" pitchFamily="50" charset="-128"/>
                          <a:ea typeface="游明朝" panose="02020400000000000000" pitchFamily="18" charset="-128"/>
                          <a:cs typeface="Times New Roman" panose="02020603050405020304" pitchFamily="18" charset="0"/>
                        </a:rPr>
                        <a:t>2022</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年</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4</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月～</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9</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月（</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6</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ヵ月間）</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16000">
                <a:tc>
                  <a:txBody>
                    <a:bodyPr/>
                    <a:lstStyle/>
                    <a:p>
                      <a:pPr algn="just">
                        <a:spcAft>
                          <a:spcPts val="0"/>
                        </a:spcAft>
                      </a:pPr>
                      <a:r>
                        <a:rPr lang="ja-JP" sz="1100" kern="100">
                          <a:effectLst/>
                          <a:latin typeface="游明朝" panose="02020400000000000000" pitchFamily="18" charset="-128"/>
                          <a:ea typeface="Meiryo UI" panose="020B0604030504040204" pitchFamily="50" charset="-128"/>
                          <a:cs typeface="Times New Roman" panose="02020603050405020304" pitchFamily="18" charset="0"/>
                        </a:rPr>
                        <a:t>設置・現地調整</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100" kern="100" dirty="0">
                          <a:effectLst/>
                          <a:latin typeface="Meiryo UI" panose="020B0604030504040204" pitchFamily="50" charset="-128"/>
                          <a:ea typeface="游明朝" panose="02020400000000000000" pitchFamily="18" charset="-128"/>
                          <a:cs typeface="Times New Roman" panose="02020603050405020304" pitchFamily="18" charset="0"/>
                        </a:rPr>
                        <a:t>2022</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年</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10</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月（</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1</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ヵ月間）</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16000">
                <a:tc>
                  <a:txBody>
                    <a:bodyPr/>
                    <a:lstStyle/>
                    <a:p>
                      <a:pPr algn="just">
                        <a:spcAft>
                          <a:spcPts val="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本稼働開始</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100" kern="100" dirty="0">
                          <a:effectLst/>
                          <a:latin typeface="Meiryo UI" panose="020B0604030504040204" pitchFamily="50" charset="-128"/>
                          <a:ea typeface="游明朝" panose="02020400000000000000" pitchFamily="18" charset="-128"/>
                          <a:cs typeface="Times New Roman" panose="02020603050405020304" pitchFamily="18" charset="0"/>
                        </a:rPr>
                        <a:t>2022</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年</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12</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月</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533093575"/>
              </p:ext>
            </p:extLst>
          </p:nvPr>
        </p:nvGraphicFramePr>
        <p:xfrm>
          <a:off x="983329" y="2793063"/>
          <a:ext cx="7027166" cy="3567375"/>
        </p:xfrm>
        <a:graphic>
          <a:graphicData uri="http://schemas.openxmlformats.org/drawingml/2006/table">
            <a:tbl>
              <a:tblPr firstRow="1" firstCol="1" bandRow="1">
                <a:tableStyleId>{5C22544A-7EE6-4342-B048-85BDC9FD1C3A}</a:tableStyleId>
              </a:tblPr>
              <a:tblGrid>
                <a:gridCol w="1252819">
                  <a:extLst>
                    <a:ext uri="{9D8B030D-6E8A-4147-A177-3AD203B41FA5}">
                      <a16:colId xmlns:a16="http://schemas.microsoft.com/office/drawing/2014/main" val="20000"/>
                    </a:ext>
                  </a:extLst>
                </a:gridCol>
                <a:gridCol w="1252819">
                  <a:extLst>
                    <a:ext uri="{9D8B030D-6E8A-4147-A177-3AD203B41FA5}">
                      <a16:colId xmlns:a16="http://schemas.microsoft.com/office/drawing/2014/main" val="20001"/>
                    </a:ext>
                  </a:extLst>
                </a:gridCol>
                <a:gridCol w="251196">
                  <a:extLst>
                    <a:ext uri="{9D8B030D-6E8A-4147-A177-3AD203B41FA5}">
                      <a16:colId xmlns:a16="http://schemas.microsoft.com/office/drawing/2014/main" val="20002"/>
                    </a:ext>
                  </a:extLst>
                </a:gridCol>
                <a:gridCol w="251196">
                  <a:extLst>
                    <a:ext uri="{9D8B030D-6E8A-4147-A177-3AD203B41FA5}">
                      <a16:colId xmlns:a16="http://schemas.microsoft.com/office/drawing/2014/main" val="20003"/>
                    </a:ext>
                  </a:extLst>
                </a:gridCol>
                <a:gridCol w="251196">
                  <a:extLst>
                    <a:ext uri="{9D8B030D-6E8A-4147-A177-3AD203B41FA5}">
                      <a16:colId xmlns:a16="http://schemas.microsoft.com/office/drawing/2014/main" val="20004"/>
                    </a:ext>
                  </a:extLst>
                </a:gridCol>
                <a:gridCol w="251196">
                  <a:extLst>
                    <a:ext uri="{9D8B030D-6E8A-4147-A177-3AD203B41FA5}">
                      <a16:colId xmlns:a16="http://schemas.microsoft.com/office/drawing/2014/main" val="20005"/>
                    </a:ext>
                  </a:extLst>
                </a:gridCol>
                <a:gridCol w="251196">
                  <a:extLst>
                    <a:ext uri="{9D8B030D-6E8A-4147-A177-3AD203B41FA5}">
                      <a16:colId xmlns:a16="http://schemas.microsoft.com/office/drawing/2014/main" val="20006"/>
                    </a:ext>
                  </a:extLst>
                </a:gridCol>
                <a:gridCol w="251196">
                  <a:extLst>
                    <a:ext uri="{9D8B030D-6E8A-4147-A177-3AD203B41FA5}">
                      <a16:colId xmlns:a16="http://schemas.microsoft.com/office/drawing/2014/main" val="20007"/>
                    </a:ext>
                  </a:extLst>
                </a:gridCol>
                <a:gridCol w="251196">
                  <a:extLst>
                    <a:ext uri="{9D8B030D-6E8A-4147-A177-3AD203B41FA5}">
                      <a16:colId xmlns:a16="http://schemas.microsoft.com/office/drawing/2014/main" val="20008"/>
                    </a:ext>
                  </a:extLst>
                </a:gridCol>
                <a:gridCol w="251196">
                  <a:extLst>
                    <a:ext uri="{9D8B030D-6E8A-4147-A177-3AD203B41FA5}">
                      <a16:colId xmlns:a16="http://schemas.microsoft.com/office/drawing/2014/main" val="20009"/>
                    </a:ext>
                  </a:extLst>
                </a:gridCol>
                <a:gridCol w="251196">
                  <a:extLst>
                    <a:ext uri="{9D8B030D-6E8A-4147-A177-3AD203B41FA5}">
                      <a16:colId xmlns:a16="http://schemas.microsoft.com/office/drawing/2014/main" val="20010"/>
                    </a:ext>
                  </a:extLst>
                </a:gridCol>
                <a:gridCol w="251196">
                  <a:extLst>
                    <a:ext uri="{9D8B030D-6E8A-4147-A177-3AD203B41FA5}">
                      <a16:colId xmlns:a16="http://schemas.microsoft.com/office/drawing/2014/main" val="20011"/>
                    </a:ext>
                  </a:extLst>
                </a:gridCol>
                <a:gridCol w="251196">
                  <a:extLst>
                    <a:ext uri="{9D8B030D-6E8A-4147-A177-3AD203B41FA5}">
                      <a16:colId xmlns:a16="http://schemas.microsoft.com/office/drawing/2014/main" val="20012"/>
                    </a:ext>
                  </a:extLst>
                </a:gridCol>
                <a:gridCol w="251196">
                  <a:extLst>
                    <a:ext uri="{9D8B030D-6E8A-4147-A177-3AD203B41FA5}">
                      <a16:colId xmlns:a16="http://schemas.microsoft.com/office/drawing/2014/main" val="20013"/>
                    </a:ext>
                  </a:extLst>
                </a:gridCol>
                <a:gridCol w="251196">
                  <a:extLst>
                    <a:ext uri="{9D8B030D-6E8A-4147-A177-3AD203B41FA5}">
                      <a16:colId xmlns:a16="http://schemas.microsoft.com/office/drawing/2014/main" val="20014"/>
                    </a:ext>
                  </a:extLst>
                </a:gridCol>
                <a:gridCol w="251196">
                  <a:extLst>
                    <a:ext uri="{9D8B030D-6E8A-4147-A177-3AD203B41FA5}">
                      <a16:colId xmlns:a16="http://schemas.microsoft.com/office/drawing/2014/main" val="20015"/>
                    </a:ext>
                  </a:extLst>
                </a:gridCol>
                <a:gridCol w="251196">
                  <a:extLst>
                    <a:ext uri="{9D8B030D-6E8A-4147-A177-3AD203B41FA5}">
                      <a16:colId xmlns:a16="http://schemas.microsoft.com/office/drawing/2014/main" val="20016"/>
                    </a:ext>
                  </a:extLst>
                </a:gridCol>
                <a:gridCol w="251196">
                  <a:extLst>
                    <a:ext uri="{9D8B030D-6E8A-4147-A177-3AD203B41FA5}">
                      <a16:colId xmlns:a16="http://schemas.microsoft.com/office/drawing/2014/main" val="20017"/>
                    </a:ext>
                  </a:extLst>
                </a:gridCol>
                <a:gridCol w="251196">
                  <a:extLst>
                    <a:ext uri="{9D8B030D-6E8A-4147-A177-3AD203B41FA5}">
                      <a16:colId xmlns:a16="http://schemas.microsoft.com/office/drawing/2014/main" val="20018"/>
                    </a:ext>
                  </a:extLst>
                </a:gridCol>
                <a:gridCol w="251196">
                  <a:extLst>
                    <a:ext uri="{9D8B030D-6E8A-4147-A177-3AD203B41FA5}">
                      <a16:colId xmlns:a16="http://schemas.microsoft.com/office/drawing/2014/main" val="20019"/>
                    </a:ext>
                  </a:extLst>
                </a:gridCol>
              </a:tblGrid>
              <a:tr h="285747">
                <a:tc gridSpan="2">
                  <a:txBody>
                    <a:bodyPr/>
                    <a:lstStyle/>
                    <a:p>
                      <a:pPr algn="l">
                        <a:spcAft>
                          <a:spcPts val="0"/>
                        </a:spcAft>
                      </a:pPr>
                      <a:r>
                        <a:rPr lang="ja-JP" sz="900" kern="0" dirty="0">
                          <a:effectLst/>
                        </a:rPr>
                        <a:t>作業名</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hMerge="1">
                  <a:txBody>
                    <a:bodyPr/>
                    <a:lstStyle/>
                    <a:p>
                      <a:endParaRPr kumimoji="1" lang="ja-JP" altLang="en-US"/>
                    </a:p>
                  </a:txBody>
                  <a:tcPr/>
                </a:tc>
                <a:tc>
                  <a:txBody>
                    <a:bodyPr/>
                    <a:lstStyle/>
                    <a:p>
                      <a:pPr algn="ctr">
                        <a:spcAft>
                          <a:spcPts val="0"/>
                        </a:spcAft>
                      </a:pPr>
                      <a:r>
                        <a:rPr lang="en-US" sz="900" kern="0">
                          <a:effectLst/>
                        </a:rPr>
                        <a:t>1</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900" kern="0">
                          <a:effectLst/>
                        </a:rPr>
                        <a:t>2</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900" kern="0">
                          <a:effectLst/>
                        </a:rPr>
                        <a:t>3</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900" kern="0">
                          <a:effectLst/>
                        </a:rPr>
                        <a:t>4</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900" kern="0">
                          <a:effectLst/>
                        </a:rPr>
                        <a:t>5</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900" kern="0">
                          <a:effectLst/>
                        </a:rPr>
                        <a:t>6</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900" kern="0">
                          <a:effectLst/>
                        </a:rPr>
                        <a:t>7</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900" kern="0">
                          <a:effectLst/>
                        </a:rPr>
                        <a:t>8</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900" kern="0">
                          <a:effectLst/>
                        </a:rPr>
                        <a:t>9</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800" kern="0">
                          <a:effectLst/>
                        </a:rPr>
                        <a:t>10</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800" kern="0">
                          <a:effectLst/>
                        </a:rPr>
                        <a:t>11</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800" kern="0">
                          <a:effectLst/>
                        </a:rPr>
                        <a:t>12</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900" kern="0">
                          <a:effectLst/>
                        </a:rPr>
                        <a:t>1</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900" kern="0">
                          <a:effectLst/>
                        </a:rPr>
                        <a:t>2</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900" kern="0">
                          <a:effectLst/>
                        </a:rPr>
                        <a:t>3</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900" kern="0">
                          <a:effectLst/>
                        </a:rPr>
                        <a:t>4</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900" kern="0">
                          <a:effectLst/>
                        </a:rPr>
                        <a:t>5</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en-US" sz="900" kern="0" dirty="0">
                          <a:effectLst/>
                        </a:rPr>
                        <a:t>6</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00"/>
                  </a:ext>
                </a:extLst>
              </a:tr>
              <a:tr h="234402">
                <a:tc rowSpan="5">
                  <a:txBody>
                    <a:bodyPr/>
                    <a:lstStyle/>
                    <a:p>
                      <a:pPr algn="ctr">
                        <a:spcAft>
                          <a:spcPts val="0"/>
                        </a:spcAft>
                      </a:pPr>
                      <a:r>
                        <a:rPr lang="ja-JP" sz="900" kern="0">
                          <a:effectLst/>
                        </a:rPr>
                        <a:t>導入の検討</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vert="eaVert" anchor="ctr"/>
                </a:tc>
                <a:tc>
                  <a:txBody>
                    <a:bodyPr/>
                    <a:lstStyle/>
                    <a:p>
                      <a:pPr algn="l">
                        <a:spcAft>
                          <a:spcPts val="0"/>
                        </a:spcAft>
                      </a:pPr>
                      <a:r>
                        <a:rPr lang="ja-JP" sz="900" kern="0" dirty="0">
                          <a:effectLst/>
                        </a:rPr>
                        <a:t>情報収集</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01"/>
                  </a:ext>
                </a:extLst>
              </a:tr>
              <a:tr h="234402">
                <a:tc vMerge="1">
                  <a:txBody>
                    <a:bodyPr/>
                    <a:lstStyle/>
                    <a:p>
                      <a:endParaRPr kumimoji="1" lang="ja-JP" altLang="en-US"/>
                    </a:p>
                  </a:txBody>
                  <a:tcPr/>
                </a:tc>
                <a:tc>
                  <a:txBody>
                    <a:bodyPr/>
                    <a:lstStyle/>
                    <a:p>
                      <a:pPr algn="l">
                        <a:spcAft>
                          <a:spcPts val="0"/>
                        </a:spcAft>
                      </a:pPr>
                      <a:r>
                        <a:rPr lang="ja-JP" sz="900" kern="0" dirty="0">
                          <a:effectLst/>
                        </a:rPr>
                        <a:t>検討チーム立上げ</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02"/>
                  </a:ext>
                </a:extLst>
              </a:tr>
              <a:tr h="234402">
                <a:tc vMerge="1">
                  <a:txBody>
                    <a:bodyPr/>
                    <a:lstStyle/>
                    <a:p>
                      <a:endParaRPr kumimoji="1" lang="ja-JP" altLang="en-US"/>
                    </a:p>
                  </a:txBody>
                  <a:tcPr/>
                </a:tc>
                <a:tc>
                  <a:txBody>
                    <a:bodyPr/>
                    <a:lstStyle/>
                    <a:p>
                      <a:pPr algn="l">
                        <a:spcAft>
                          <a:spcPts val="0"/>
                        </a:spcAft>
                      </a:pPr>
                      <a:r>
                        <a:rPr lang="ja-JP" sz="900" kern="0" dirty="0">
                          <a:effectLst/>
                        </a:rPr>
                        <a:t>役割分担検討</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03"/>
                  </a:ext>
                </a:extLst>
              </a:tr>
              <a:tr h="234402">
                <a:tc vMerge="1">
                  <a:txBody>
                    <a:bodyPr/>
                    <a:lstStyle/>
                    <a:p>
                      <a:endParaRPr kumimoji="1" lang="ja-JP" altLang="en-US"/>
                    </a:p>
                  </a:txBody>
                  <a:tcPr/>
                </a:tc>
                <a:tc>
                  <a:txBody>
                    <a:bodyPr/>
                    <a:lstStyle/>
                    <a:p>
                      <a:pPr algn="l">
                        <a:spcAft>
                          <a:spcPts val="0"/>
                        </a:spcAft>
                      </a:pPr>
                      <a:r>
                        <a:rPr lang="ja-JP" sz="900" kern="0">
                          <a:effectLst/>
                        </a:rPr>
                        <a:t>メーカー等との協議</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04"/>
                  </a:ext>
                </a:extLst>
              </a:tr>
              <a:tr h="234402">
                <a:tc vMerge="1">
                  <a:txBody>
                    <a:bodyPr/>
                    <a:lstStyle/>
                    <a:p>
                      <a:endParaRPr kumimoji="1" lang="ja-JP" altLang="en-US"/>
                    </a:p>
                  </a:txBody>
                  <a:tcPr/>
                </a:tc>
                <a:tc>
                  <a:txBody>
                    <a:bodyPr/>
                    <a:lstStyle/>
                    <a:p>
                      <a:pPr algn="l">
                        <a:spcAft>
                          <a:spcPts val="0"/>
                        </a:spcAft>
                      </a:pPr>
                      <a:r>
                        <a:rPr lang="ja-JP" sz="900" kern="0">
                          <a:effectLst/>
                        </a:rPr>
                        <a:t>導入決定</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05"/>
                  </a:ext>
                </a:extLst>
              </a:tr>
              <a:tr h="234402">
                <a:tc rowSpan="3">
                  <a:txBody>
                    <a:bodyPr/>
                    <a:lstStyle/>
                    <a:p>
                      <a:pPr algn="ctr">
                        <a:spcAft>
                          <a:spcPts val="0"/>
                        </a:spcAft>
                      </a:pPr>
                      <a:r>
                        <a:rPr lang="ja-JP" sz="900" kern="0">
                          <a:effectLst/>
                        </a:rPr>
                        <a:t>社内検討</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vert="eaVert" anchor="ctr"/>
                </a:tc>
                <a:tc>
                  <a:txBody>
                    <a:bodyPr/>
                    <a:lstStyle/>
                    <a:p>
                      <a:pPr algn="l">
                        <a:spcAft>
                          <a:spcPts val="0"/>
                        </a:spcAft>
                      </a:pPr>
                      <a:r>
                        <a:rPr lang="ja-JP" sz="900" kern="0" dirty="0">
                          <a:effectLst/>
                        </a:rPr>
                        <a:t>仕様検討・決定</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06"/>
                  </a:ext>
                </a:extLst>
              </a:tr>
              <a:tr h="234402">
                <a:tc vMerge="1">
                  <a:txBody>
                    <a:bodyPr/>
                    <a:lstStyle/>
                    <a:p>
                      <a:endParaRPr kumimoji="1" lang="ja-JP" altLang="en-US"/>
                    </a:p>
                  </a:txBody>
                  <a:tcPr/>
                </a:tc>
                <a:tc>
                  <a:txBody>
                    <a:bodyPr/>
                    <a:lstStyle/>
                    <a:p>
                      <a:pPr algn="l">
                        <a:spcAft>
                          <a:spcPts val="0"/>
                        </a:spcAft>
                      </a:pPr>
                      <a:r>
                        <a:rPr lang="ja-JP" sz="900" kern="0">
                          <a:effectLst/>
                        </a:rPr>
                        <a:t>提案選定</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07"/>
                  </a:ext>
                </a:extLst>
              </a:tr>
              <a:tr h="234402">
                <a:tc vMerge="1">
                  <a:txBody>
                    <a:bodyPr/>
                    <a:lstStyle/>
                    <a:p>
                      <a:endParaRPr kumimoji="1" lang="ja-JP" altLang="en-US"/>
                    </a:p>
                  </a:txBody>
                  <a:tcPr/>
                </a:tc>
                <a:tc>
                  <a:txBody>
                    <a:bodyPr/>
                    <a:lstStyle/>
                    <a:p>
                      <a:pPr algn="l">
                        <a:spcAft>
                          <a:spcPts val="0"/>
                        </a:spcAft>
                      </a:pPr>
                      <a:r>
                        <a:rPr lang="ja-JP" sz="900" kern="0">
                          <a:effectLst/>
                        </a:rPr>
                        <a:t>業者確定</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08"/>
                  </a:ext>
                </a:extLst>
              </a:tr>
              <a:tr h="234402">
                <a:tc rowSpan="6">
                  <a:txBody>
                    <a:bodyPr/>
                    <a:lstStyle/>
                    <a:p>
                      <a:pPr algn="ctr">
                        <a:spcAft>
                          <a:spcPts val="0"/>
                        </a:spcAft>
                      </a:pPr>
                      <a:r>
                        <a:rPr lang="ja-JP" sz="900" kern="0">
                          <a:effectLst/>
                        </a:rPr>
                        <a:t>設備・システム導入</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vert="eaVert" anchor="ctr"/>
                </a:tc>
                <a:tc>
                  <a:txBody>
                    <a:bodyPr/>
                    <a:lstStyle/>
                    <a:p>
                      <a:pPr algn="l">
                        <a:spcAft>
                          <a:spcPts val="0"/>
                        </a:spcAft>
                      </a:pPr>
                      <a:r>
                        <a:rPr lang="ja-JP" sz="900" kern="0">
                          <a:effectLst/>
                        </a:rPr>
                        <a:t>設計・開発</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09"/>
                  </a:ext>
                </a:extLst>
              </a:tr>
              <a:tr h="234402">
                <a:tc vMerge="1">
                  <a:txBody>
                    <a:bodyPr/>
                    <a:lstStyle/>
                    <a:p>
                      <a:endParaRPr kumimoji="1" lang="ja-JP" altLang="en-US"/>
                    </a:p>
                  </a:txBody>
                  <a:tcPr/>
                </a:tc>
                <a:tc>
                  <a:txBody>
                    <a:bodyPr/>
                    <a:lstStyle/>
                    <a:p>
                      <a:pPr algn="l">
                        <a:spcAft>
                          <a:spcPts val="0"/>
                        </a:spcAft>
                      </a:pPr>
                      <a:r>
                        <a:rPr lang="ja-JP" sz="900" kern="0">
                          <a:effectLst/>
                        </a:rPr>
                        <a:t>運用テスト</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10"/>
                  </a:ext>
                </a:extLst>
              </a:tr>
              <a:tr h="234402">
                <a:tc vMerge="1">
                  <a:txBody>
                    <a:bodyPr/>
                    <a:lstStyle/>
                    <a:p>
                      <a:endParaRPr kumimoji="1" lang="ja-JP" altLang="en-US"/>
                    </a:p>
                  </a:txBody>
                  <a:tcPr/>
                </a:tc>
                <a:tc>
                  <a:txBody>
                    <a:bodyPr/>
                    <a:lstStyle/>
                    <a:p>
                      <a:pPr algn="l">
                        <a:spcAft>
                          <a:spcPts val="0"/>
                        </a:spcAft>
                      </a:pPr>
                      <a:r>
                        <a:rPr lang="ja-JP" sz="900" kern="0">
                          <a:effectLst/>
                        </a:rPr>
                        <a:t>設置・試運転</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11"/>
                  </a:ext>
                </a:extLst>
              </a:tr>
              <a:tr h="234402">
                <a:tc vMerge="1">
                  <a:txBody>
                    <a:bodyPr/>
                    <a:lstStyle/>
                    <a:p>
                      <a:endParaRPr kumimoji="1" lang="ja-JP" altLang="en-US"/>
                    </a:p>
                  </a:txBody>
                  <a:tcPr/>
                </a:tc>
                <a:tc>
                  <a:txBody>
                    <a:bodyPr/>
                    <a:lstStyle/>
                    <a:p>
                      <a:pPr algn="l">
                        <a:spcAft>
                          <a:spcPts val="0"/>
                        </a:spcAft>
                      </a:pPr>
                      <a:r>
                        <a:rPr lang="ja-JP" sz="900" kern="0">
                          <a:effectLst/>
                        </a:rPr>
                        <a:t>機器・システム調整</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12"/>
                  </a:ext>
                </a:extLst>
              </a:tr>
              <a:tr h="234402">
                <a:tc vMerge="1">
                  <a:txBody>
                    <a:bodyPr/>
                    <a:lstStyle/>
                    <a:p>
                      <a:endParaRPr kumimoji="1" lang="ja-JP" altLang="en-US"/>
                    </a:p>
                  </a:txBody>
                  <a:tcPr/>
                </a:tc>
                <a:tc>
                  <a:txBody>
                    <a:bodyPr/>
                    <a:lstStyle/>
                    <a:p>
                      <a:pPr algn="l">
                        <a:spcAft>
                          <a:spcPts val="0"/>
                        </a:spcAft>
                      </a:pPr>
                      <a:r>
                        <a:rPr lang="ja-JP" sz="900" kern="0">
                          <a:effectLst/>
                        </a:rPr>
                        <a:t>操作研修</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13"/>
                  </a:ext>
                </a:extLst>
              </a:tr>
              <a:tr h="234402">
                <a:tc vMerge="1">
                  <a:txBody>
                    <a:bodyPr/>
                    <a:lstStyle/>
                    <a:p>
                      <a:endParaRPr kumimoji="1" lang="ja-JP" altLang="en-US"/>
                    </a:p>
                  </a:txBody>
                  <a:tcPr/>
                </a:tc>
                <a:tc>
                  <a:txBody>
                    <a:bodyPr/>
                    <a:lstStyle/>
                    <a:p>
                      <a:pPr algn="l">
                        <a:spcAft>
                          <a:spcPts val="0"/>
                        </a:spcAft>
                      </a:pPr>
                      <a:r>
                        <a:rPr lang="ja-JP" sz="900" kern="0">
                          <a:effectLst/>
                        </a:rPr>
                        <a:t>本格稼働</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8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ctr">
                        <a:spcAft>
                          <a:spcPts val="0"/>
                        </a:spcAft>
                      </a:pPr>
                      <a:r>
                        <a:rPr lang="ja-JP" sz="900" kern="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14"/>
                  </a:ext>
                </a:extLst>
              </a:tr>
            </a:tbl>
          </a:graphicData>
        </a:graphic>
      </p:graphicFrame>
      <p:sp>
        <p:nvSpPr>
          <p:cNvPr id="13" name="正方形/長方形 12"/>
          <p:cNvSpPr/>
          <p:nvPr/>
        </p:nvSpPr>
        <p:spPr>
          <a:xfrm>
            <a:off x="3476737" y="3114866"/>
            <a:ext cx="514350" cy="952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 name="二等辺三角形 13"/>
          <p:cNvSpPr/>
          <p:nvPr/>
        </p:nvSpPr>
        <p:spPr>
          <a:xfrm>
            <a:off x="3916475" y="3341879"/>
            <a:ext cx="134937" cy="115887"/>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 name="正方形/長方形 14"/>
          <p:cNvSpPr/>
          <p:nvPr/>
        </p:nvSpPr>
        <p:spPr>
          <a:xfrm>
            <a:off x="3987912" y="3594291"/>
            <a:ext cx="514350" cy="952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6" name="正方形/長方形 15"/>
          <p:cNvSpPr/>
          <p:nvPr/>
        </p:nvSpPr>
        <p:spPr>
          <a:xfrm>
            <a:off x="4475275" y="3841941"/>
            <a:ext cx="514350" cy="952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 name="二等辺三角形 16"/>
          <p:cNvSpPr/>
          <p:nvPr/>
        </p:nvSpPr>
        <p:spPr>
          <a:xfrm>
            <a:off x="5054712" y="4046729"/>
            <a:ext cx="136525" cy="117475"/>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 name="正方形/長方形 17"/>
          <p:cNvSpPr/>
          <p:nvPr/>
        </p:nvSpPr>
        <p:spPr>
          <a:xfrm>
            <a:off x="5248387" y="4302316"/>
            <a:ext cx="314325" cy="952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正方形/長方形 18"/>
          <p:cNvSpPr/>
          <p:nvPr/>
        </p:nvSpPr>
        <p:spPr>
          <a:xfrm>
            <a:off x="5607162" y="4537266"/>
            <a:ext cx="514350" cy="952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 name="二等辺三角形 19"/>
          <p:cNvSpPr/>
          <p:nvPr/>
        </p:nvSpPr>
        <p:spPr>
          <a:xfrm>
            <a:off x="6059600" y="4756341"/>
            <a:ext cx="134937" cy="115888"/>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1" name="正方形/長方形 20"/>
          <p:cNvSpPr/>
          <p:nvPr/>
        </p:nvSpPr>
        <p:spPr>
          <a:xfrm>
            <a:off x="6261212" y="4999229"/>
            <a:ext cx="733425" cy="952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2" name="正方形/長方形 21"/>
          <p:cNvSpPr/>
          <p:nvPr/>
        </p:nvSpPr>
        <p:spPr>
          <a:xfrm>
            <a:off x="7008925" y="5227829"/>
            <a:ext cx="514350" cy="952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正方形/長方形 22"/>
          <p:cNvSpPr/>
          <p:nvPr/>
        </p:nvSpPr>
        <p:spPr>
          <a:xfrm>
            <a:off x="7505812" y="5467541"/>
            <a:ext cx="257175" cy="952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4" name="正方形/長方形 23"/>
          <p:cNvSpPr/>
          <p:nvPr/>
        </p:nvSpPr>
        <p:spPr>
          <a:xfrm>
            <a:off x="7512162" y="5694554"/>
            <a:ext cx="257175" cy="952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5" name="正方形/長方形 24"/>
          <p:cNvSpPr/>
          <p:nvPr/>
        </p:nvSpPr>
        <p:spPr>
          <a:xfrm>
            <a:off x="7267687" y="5937441"/>
            <a:ext cx="514350" cy="952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6" name="二等辺三角形 25"/>
          <p:cNvSpPr/>
          <p:nvPr/>
        </p:nvSpPr>
        <p:spPr>
          <a:xfrm>
            <a:off x="7820137" y="6166041"/>
            <a:ext cx="134938" cy="115888"/>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7" name="正方形/長方形 26"/>
          <p:cNvSpPr/>
          <p:nvPr/>
        </p:nvSpPr>
        <p:spPr>
          <a:xfrm>
            <a:off x="906848" y="6342662"/>
            <a:ext cx="8568778" cy="246221"/>
          </a:xfrm>
          <a:prstGeom prst="rect">
            <a:avLst/>
          </a:prstGeom>
        </p:spPr>
        <p:txBody>
          <a:bodyPr wrap="square">
            <a:spAutoFit/>
          </a:bodyPr>
          <a:lstStyle/>
          <a:p>
            <a:r>
              <a:rPr lang="ja-JP" altLang="en-US" sz="1000" dirty="0">
                <a:ea typeface="游明朝" panose="02020400000000000000" pitchFamily="18" charset="-128"/>
                <a:cs typeface="Times New Roman" panose="02020603050405020304" pitchFamily="18" charset="0"/>
              </a:rPr>
              <a:t>資料出典：</a:t>
            </a:r>
            <a:r>
              <a:rPr lang="en-US" altLang="ja-JP" sz="1000" dirty="0">
                <a:ea typeface="游明朝" panose="02020400000000000000" pitchFamily="18" charset="-128"/>
                <a:cs typeface="Times New Roman" panose="02020603050405020304" pitchFamily="18" charset="0"/>
              </a:rPr>
              <a:t>『</a:t>
            </a:r>
            <a:r>
              <a:rPr lang="ja-JP" altLang="en-US" sz="1000" dirty="0">
                <a:ea typeface="游明朝" panose="02020400000000000000" pitchFamily="18" charset="-128"/>
                <a:cs typeface="Times New Roman" panose="02020603050405020304" pitchFamily="18" charset="0"/>
              </a:rPr>
              <a:t>中小製造業のためのロボット導入促進ガイドブック</a:t>
            </a:r>
            <a:r>
              <a:rPr lang="en-US" altLang="ja-JP" sz="1000" dirty="0">
                <a:ea typeface="游明朝" panose="02020400000000000000" pitchFamily="18" charset="-128"/>
                <a:cs typeface="Times New Roman" panose="02020603050405020304" pitchFamily="18" charset="0"/>
              </a:rPr>
              <a:t>』</a:t>
            </a:r>
            <a:r>
              <a:rPr lang="ja-JP" altLang="en-US" sz="1000" dirty="0">
                <a:ea typeface="游明朝" panose="02020400000000000000" pitchFamily="18" charset="-128"/>
                <a:cs typeface="Times New Roman" panose="02020603050405020304" pitchFamily="18" charset="0"/>
              </a:rPr>
              <a:t>　近畿経済産業局</a:t>
            </a:r>
            <a:endParaRPr lang="en-US" altLang="ja-JP" sz="1000" dirty="0">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09281137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Calibri"/>
        <a:ea typeface="Meiryo UI"/>
        <a:cs typeface=""/>
      </a:majorFont>
      <a:minorFont>
        <a:latin typeface="Calibr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222</TotalTime>
  <Words>3040</Words>
  <Application>Microsoft Office PowerPoint</Application>
  <PresentationFormat>A4 210 x 297 mm</PresentationFormat>
  <Paragraphs>729</Paragraphs>
  <Slides>19</Slides>
  <Notes>11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19</vt:i4>
      </vt:variant>
    </vt:vector>
  </HeadingPairs>
  <TitlesOfParts>
    <vt:vector size="28" baseType="lpstr">
      <vt:lpstr>Meiryo UI</vt:lpstr>
      <vt:lpstr>ＭＳ 明朝</vt:lpstr>
      <vt:lpstr>游ゴシック Light</vt:lpstr>
      <vt:lpstr>游明朝</vt:lpstr>
      <vt:lpstr>Arial</vt:lpstr>
      <vt:lpstr>Calibri</vt:lpstr>
      <vt:lpstr>Segoe UI Emoji</vt:lpstr>
      <vt:lpstr>Wingdings</vt:lpstr>
      <vt:lpstr>Office テーマ</vt:lpstr>
      <vt:lpstr>〇〇〇〇システム 提案依頼書 （Ｒｅｑｕｅｓｔ Ｆｏｒ Ｐｒｏｐｏｓａｌ）  </vt:lpstr>
      <vt:lpstr>提案のお願いにあたって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V1484</dc:creator>
  <cp:lastModifiedBy>事務局 SIer協会</cp:lastModifiedBy>
  <cp:revision>31</cp:revision>
  <cp:lastPrinted>2022-01-28T03:53:58Z</cp:lastPrinted>
  <dcterms:created xsi:type="dcterms:W3CDTF">2018-06-28T00:50:11Z</dcterms:created>
  <dcterms:modified xsi:type="dcterms:W3CDTF">2025-06-04T02:56:35Z</dcterms:modified>
</cp:coreProperties>
</file>